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6" r:id="rId3"/>
    <p:sldId id="263" r:id="rId4"/>
    <p:sldId id="295" r:id="rId5"/>
    <p:sldId id="287" r:id="rId6"/>
    <p:sldId id="294" r:id="rId7"/>
    <p:sldId id="291" r:id="rId8"/>
    <p:sldId id="283" r:id="rId9"/>
    <p:sldId id="262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49" autoAdjust="0"/>
  </p:normalViewPr>
  <p:slideViewPr>
    <p:cSldViewPr>
      <p:cViewPr>
        <p:scale>
          <a:sx n="77" d="100"/>
          <a:sy n="77" d="100"/>
        </p:scale>
        <p:origin x="-10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820B7-6128-4AD2-9BAA-EE2793FA4B32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541AB-6E53-475D-B711-14288D9E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ov-art.ru/data/media/5/alpines05-06_0002.jpg" TargetMode="External"/><Relationship Id="rId13" Type="http://schemas.openxmlformats.org/officeDocument/2006/relationships/hyperlink" Target="http://www.prozagadki.ru/201-zagadki-pro-el.html" TargetMode="External"/><Relationship Id="rId18" Type="http://schemas.openxmlformats.org/officeDocument/2006/relationships/hyperlink" Target="http://static3.depositphotos.com/1002457/236/v/450/dep_2367537-Birch-trunk-frame.jpg" TargetMode="External"/><Relationship Id="rId26" Type="http://schemas.openxmlformats.org/officeDocument/2006/relationships/hyperlink" Target="http://www.goodclipart.ru/data/moda_ukrasheniya/FASHION01/4a/FS0826.png" TargetMode="External"/><Relationship Id="rId3" Type="http://schemas.openxmlformats.org/officeDocument/2006/relationships/hyperlink" Target="http://upload.wikimedia.org/wikipedia/commons/thumb/4/4a/Winter_in_Kharkiv.jpg/275px-Winter_in_Kharkiv.jpg" TargetMode="External"/><Relationship Id="rId21" Type="http://schemas.openxmlformats.org/officeDocument/2006/relationships/hyperlink" Target="http://us.cdn2.123rf.com/168nwm/tombaky/tombaky0811/tombaky081100142/3885044-onoe-pine-cone-isolated-on-a-white-background.jpg" TargetMode="External"/><Relationship Id="rId34" Type="http://schemas.openxmlformats.org/officeDocument/2006/relationships/hyperlink" Target="http://www.lenagold.ru/fon/clipart/p/perch/odeg28.jpg" TargetMode="External"/><Relationship Id="rId7" Type="http://schemas.openxmlformats.org/officeDocument/2006/relationships/hyperlink" Target="http://www.fotokonkurs.ru/uploads/photos/contests/2011/07/05/1/ee968e42ddd323f389e0d5996421aa71/800.jpg" TargetMode="External"/><Relationship Id="rId12" Type="http://schemas.openxmlformats.org/officeDocument/2006/relationships/hyperlink" Target="http://www.prozagadki.ru/984-zagadki-pro-dub-dlja-detejj.html" TargetMode="External"/><Relationship Id="rId17" Type="http://schemas.openxmlformats.org/officeDocument/2006/relationships/hyperlink" Target="http://900igr.net/datai/eda/JAgody-7.files/0002-004-JAgody.png" TargetMode="External"/><Relationship Id="rId25" Type="http://schemas.openxmlformats.org/officeDocument/2006/relationships/hyperlink" Target="http://www.goodclipart.ru/data/moda_ukrasheniya/FASHION01/c1/FS0421.png" TargetMode="External"/><Relationship Id="rId33" Type="http://schemas.openxmlformats.org/officeDocument/2006/relationships/hyperlink" Target="http://images.vfl.ru/ii_save/1314738235/7e30d71f/96164.jpg" TargetMode="External"/><Relationship Id="rId2" Type="http://schemas.openxmlformats.org/officeDocument/2006/relationships/hyperlink" Target="http://www.redom.ru/img/gallery/6281/56937.jpg" TargetMode="External"/><Relationship Id="rId16" Type="http://schemas.openxmlformats.org/officeDocument/2006/relationships/hyperlink" Target="http://www.prozagadki.ru/202-zagadki-pro-rjabinu.html" TargetMode="External"/><Relationship Id="rId20" Type="http://schemas.openxmlformats.org/officeDocument/2006/relationships/hyperlink" Target="http://i.allday.ru/uploads/posts/2009-12/1260626387_3.jpg" TargetMode="External"/><Relationship Id="rId29" Type="http://schemas.openxmlformats.org/officeDocument/2006/relationships/hyperlink" Target="http://openclipart.org/image/800px/svg_to_png/thongs_01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vv.ru/photos/img/5931.jpg" TargetMode="External"/><Relationship Id="rId11" Type="http://schemas.openxmlformats.org/officeDocument/2006/relationships/hyperlink" Target="http://www.propogodu.ru/f/a0/ru/images/Clouds/Clouds_400x300(1).jpg" TargetMode="External"/><Relationship Id="rId24" Type="http://schemas.openxmlformats.org/officeDocument/2006/relationships/hyperlink" Target="http://123freevectors.com/wp-content/uploads/objects_big/103_objects_sneakers-footwear-shoes-free-vector.jpg" TargetMode="External"/><Relationship Id="rId32" Type="http://schemas.openxmlformats.org/officeDocument/2006/relationships/hyperlink" Target="http://www.kiddybook.ru/images/p171_1_11.jpg" TargetMode="External"/><Relationship Id="rId5" Type="http://schemas.openxmlformats.org/officeDocument/2006/relationships/hyperlink" Target="http://www.cio.arcticsu.ru/projects/pr2259/images/3615df487cb7.gif" TargetMode="External"/><Relationship Id="rId15" Type="http://schemas.openxmlformats.org/officeDocument/2006/relationships/hyperlink" Target="http://www.prozagadki.ru/199-zagadki-pro-sosnu.html" TargetMode="External"/><Relationship Id="rId23" Type="http://schemas.openxmlformats.org/officeDocument/2006/relationships/hyperlink" Target="http://900igr.net/datai/predmety/Odezhda-3.files/0019-021-SHorty.png" TargetMode="External"/><Relationship Id="rId28" Type="http://schemas.openxmlformats.org/officeDocument/2006/relationships/hyperlink" Target="http://www.goodclipart.ru/data/moda_ukrasheniya/FASHION01/d4/FS0652.png" TargetMode="External"/><Relationship Id="rId36" Type="http://schemas.openxmlformats.org/officeDocument/2006/relationships/hyperlink" Target="http://truegirl.ru/published/publicdata/PRICHESKTRUEGIRL/attachments/SC/products_pictures/696612_1_enl.jpg" TargetMode="External"/><Relationship Id="rId10" Type="http://schemas.openxmlformats.org/officeDocument/2006/relationships/hyperlink" Target="http://img.mota.ru/upload/wallpapers/2010/03/09/13/03/23043/mota_ru_0100801-1920x1080.jpg" TargetMode="External"/><Relationship Id="rId19" Type="http://schemas.openxmlformats.org/officeDocument/2006/relationships/hyperlink" Target="http://900igr.net/data/rastenija-i-griby/Obekty-prirody-1.files/0014-007-Obekty-prirody.jpg" TargetMode="External"/><Relationship Id="rId31" Type="http://schemas.openxmlformats.org/officeDocument/2006/relationships/hyperlink" Target="http://www.risk.ru/i/post/47/47944_full.jpg" TargetMode="External"/><Relationship Id="rId4" Type="http://schemas.openxmlformats.org/officeDocument/2006/relationships/hyperlink" Target="http://www.guzei.com/photo/img/284/22961.jpg" TargetMode="External"/><Relationship Id="rId9" Type="http://schemas.openxmlformats.org/officeDocument/2006/relationships/hyperlink" Target="http://www.cirota.ru/forum/images/85/85253.jpeg" TargetMode="External"/><Relationship Id="rId14" Type="http://schemas.openxmlformats.org/officeDocument/2006/relationships/hyperlink" Target="http://www.prozagadki.ru/197-zagadki-pro-berezu.html" TargetMode="External"/><Relationship Id="rId22" Type="http://schemas.openxmlformats.org/officeDocument/2006/relationships/hyperlink" Target="http://900igr.net/datai/predmety/Odezhda-3.files/0004-005-Dublenka.png" TargetMode="External"/><Relationship Id="rId27" Type="http://schemas.openxmlformats.org/officeDocument/2006/relationships/hyperlink" Target="http://www.goodclipart.ru/data/moda_ukrasheniya/FASHION01/86/FS0655.png" TargetMode="External"/><Relationship Id="rId30" Type="http://schemas.openxmlformats.org/officeDocument/2006/relationships/hyperlink" Target="http://www.altrec.com/images/shop/detail/swatches/ACG/25638.60161_e.jpg" TargetMode="External"/><Relationship Id="rId35" Type="http://schemas.openxmlformats.org/officeDocument/2006/relationships/hyperlink" Target="http://us.cdn3.123rf.com/168nwm/iness/iness1101/iness110100006/8517293-zestaw-szklanki-s-o-ca-na-bia-ym-tle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Fevpal%20urok\&#1055;.+&#1063;&#1072;&#1081;&#1082;&#1086;&#1074;&#1089;&#1082;&#1080;&#1081;+-+&#1060;&#1077;&#1074;&#1088;&#1072;&#1083;&#1100;+_&#1052;&#1072;&#1089;&#1083;&#1077;&#1085;&#1080;&#1094;&#1072;_+&#1080;&#1079;+&#1094;&#1080;&#1082;&#1083;&#1072;+_(music.nur.kz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docfish.ru/documents/zagadka-zima-mesyac-dekabr-yanvar-fevral-deti-otvet-kid-riddle-december-january-february" TargetMode="External"/><Relationship Id="rId13" Type="http://schemas.openxmlformats.org/officeDocument/2006/relationships/hyperlink" Target="http://a0.1nsk.ru/3/94b85b619e.JPG" TargetMode="External"/><Relationship Id="rId18" Type="http://schemas.openxmlformats.org/officeDocument/2006/relationships/hyperlink" Target="http://bolgarias.ru/wp-content/uploads/2009/06/soroka.jpg" TargetMode="External"/><Relationship Id="rId26" Type="http://schemas.openxmlformats.org/officeDocument/2006/relationships/hyperlink" Target="http://img-fotki.yandex.ru/get/5606/76248120.3/0_5b01e_62d825a4_XL" TargetMode="External"/><Relationship Id="rId3" Type="http://schemas.openxmlformats.org/officeDocument/2006/relationships/hyperlink" Target="http://s51.radikal.ru/i131/0902/f0/7772561d2329.png" TargetMode="External"/><Relationship Id="rId21" Type="http://schemas.openxmlformats.org/officeDocument/2006/relationships/hyperlink" Target="http://www.stihi.ru/pics/2011/08/05/1200.jpg" TargetMode="External"/><Relationship Id="rId34" Type="http://schemas.openxmlformats.org/officeDocument/2006/relationships/hyperlink" Target="http://www.kornilova.by/upload/iblock/909/4975.jpg" TargetMode="External"/><Relationship Id="rId7" Type="http://schemas.openxmlformats.org/officeDocument/2006/relationships/hyperlink" Target="http://uucyc.ru/riddles/topic/Sneg" TargetMode="External"/><Relationship Id="rId12" Type="http://schemas.openxmlformats.org/officeDocument/2006/relationships/hyperlink" Target="http://www.ljplus.ru/img4/s/k/skvoznik/cei_uilpata_8.jpg" TargetMode="External"/><Relationship Id="rId17" Type="http://schemas.openxmlformats.org/officeDocument/2006/relationships/hyperlink" Target="http://books.km.ua/content/view/641/28/" TargetMode="External"/><Relationship Id="rId25" Type="http://schemas.openxmlformats.org/officeDocument/2006/relationships/hyperlink" Target="http://img-fotki.yandex.ru/get/5411/124075818.23/0_6be37_fde7be52_XL" TargetMode="External"/><Relationship Id="rId33" Type="http://schemas.openxmlformats.org/officeDocument/2006/relationships/hyperlink" Target="http://climatgate.files.wordpress.com/2011/09/1198.jpg" TargetMode="External"/><Relationship Id="rId2" Type="http://schemas.openxmlformats.org/officeDocument/2006/relationships/hyperlink" Target="http://free.wallpapers.kg/public/collections/15/360/wallpapers.kg_Novogodnie-NEW_YEAR_12942500986047.jpg" TargetMode="External"/><Relationship Id="rId16" Type="http://schemas.openxmlformats.org/officeDocument/2006/relationships/hyperlink" Target="http://img.liveinternet.ru/images/attach/2/6958/6958747_1352908.jpg" TargetMode="External"/><Relationship Id="rId20" Type="http://schemas.openxmlformats.org/officeDocument/2006/relationships/hyperlink" Target="http://img1.liveinternet.ru/images/attach/c/5/87/575/87575945_4278666_slide0022_image021.jpg" TargetMode="External"/><Relationship Id="rId29" Type="http://schemas.openxmlformats.org/officeDocument/2006/relationships/hyperlink" Target="http://img1.liveinternet.ru/images/foto/b/3/apps/0/904/904605_2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animatika.narod.ru/Narabotki9_3.htm" TargetMode="External"/><Relationship Id="rId11" Type="http://schemas.openxmlformats.org/officeDocument/2006/relationships/hyperlink" Target="http://zastavki-oboi.ru/thumbs/bolshoe_kuchevoe_oblako-4783.jpg" TargetMode="External"/><Relationship Id="rId24" Type="http://schemas.openxmlformats.org/officeDocument/2006/relationships/hyperlink" Target="http://img1.liveinternet.ru/images/attach/c/0/39/20/39020343_snieg_8m.jpg" TargetMode="External"/><Relationship Id="rId32" Type="http://schemas.openxmlformats.org/officeDocument/2006/relationships/hyperlink" Target="http://wallpaper.badfon.ru/image/8522-1280x800.jpg" TargetMode="External"/><Relationship Id="rId5" Type="http://schemas.openxmlformats.org/officeDocument/2006/relationships/hyperlink" Target="http://s39.radikal.ru/i083/0911/7c/51d69e123c2bt.jpg" TargetMode="External"/><Relationship Id="rId15" Type="http://schemas.openxmlformats.org/officeDocument/2006/relationships/hyperlink" Target="http://www.crimea-imp.ru/dsc00974-1.jpg" TargetMode="External"/><Relationship Id="rId23" Type="http://schemas.openxmlformats.org/officeDocument/2006/relationships/hyperlink" Target="http://img0.liveinternet.ru/images/attach/b/0/552/552805_Bild_004.jpg" TargetMode="External"/><Relationship Id="rId28" Type="http://schemas.openxmlformats.org/officeDocument/2006/relationships/hyperlink" Target="http://derevnyaonline.ru/upload/gallery/301/67/n_76129727337147.jpg" TargetMode="External"/><Relationship Id="rId36" Type="http://schemas.openxmlformats.org/officeDocument/2006/relationships/hyperlink" Target="http://4maf.ru/pisec/" TargetMode="External"/><Relationship Id="rId10" Type="http://schemas.openxmlformats.org/officeDocument/2006/relationships/hyperlink" Target="http://www.26info.ru/pictures/02170736276806.jpg" TargetMode="External"/><Relationship Id="rId19" Type="http://schemas.openxmlformats.org/officeDocument/2006/relationships/hyperlink" Target="http://www.cs.washington.edu/education/courses/cse459/03wi/images/character/Crows/45.jpg" TargetMode="External"/><Relationship Id="rId31" Type="http://schemas.openxmlformats.org/officeDocument/2006/relationships/hyperlink" Target="http://i.i.ua/photo/images/pic/1/1/4123911_b64a777.jpg" TargetMode="External"/><Relationship Id="rId4" Type="http://schemas.openxmlformats.org/officeDocument/2006/relationships/hyperlink" Target="http://s39.radikal.ru/i085/0911/96/181c75866091t.jpg" TargetMode="External"/><Relationship Id="rId9" Type="http://schemas.openxmlformats.org/officeDocument/2006/relationships/hyperlink" Target="http://ourflowers.ucoz.ru/_si/0/67670.jpg" TargetMode="External"/><Relationship Id="rId14" Type="http://schemas.openxmlformats.org/officeDocument/2006/relationships/hyperlink" Target="http://lookpage.newmail.ru/bortzhurnal/oblaka/fotoclouds.jpg" TargetMode="External"/><Relationship Id="rId22" Type="http://schemas.openxmlformats.org/officeDocument/2006/relationships/hyperlink" Target="http://www.xrest.ru/images/collection/00696/068/original.jpg" TargetMode="External"/><Relationship Id="rId27" Type="http://schemas.openxmlformats.org/officeDocument/2006/relationships/hyperlink" Target="http://www.stihi.ru/pics/2011/01/05/1093.jpg" TargetMode="External"/><Relationship Id="rId30" Type="http://schemas.openxmlformats.org/officeDocument/2006/relationships/hyperlink" Target="http://www.mega-tapety.info/resize/krajobrazy-gory-1280-720-5358.jpg" TargetMode="External"/><Relationship Id="rId35" Type="http://schemas.openxmlformats.org/officeDocument/2006/relationships/hyperlink" Target="http://mp3ostrov.com/?string=%D7%E0%E9%EA%EE%E2%F1%EA%E8%E9%20%F4%E5%E2%F0%E0%EB%F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2291498"/>
            <a:ext cx="857256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«Февраль – месяц метелей и вьюг.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Слова, отвечающие на вопросы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«какой?», «какая?»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Интегрированный урок </a:t>
            </a:r>
            <a:r>
              <a:rPr lang="ru-RU" b="1" i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lang="ru-RU" b="1" i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1 класса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(русский язык, окружающий мир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5429264"/>
            <a:ext cx="381546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Касатина Т.А.</a:t>
            </a:r>
          </a:p>
          <a:p>
            <a:pPr algn="ctr"/>
            <a:r>
              <a:rPr lang="ru-RU" b="1" i="1" dirty="0" smtClean="0">
                <a:latin typeface="Georgia" pitchFamily="18" charset="0"/>
                <a:cs typeface="Times New Roman" pitchFamily="18" charset="0"/>
              </a:rPr>
              <a:t>учитель начальных классов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28604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МБОУ «Основная общеобразовательная школа № 8» </a:t>
            </a:r>
          </a:p>
          <a:p>
            <a:pPr algn="ctr"/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г. Кашира Московской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00042"/>
            <a:ext cx="857256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http://www.redom.ru/img/gallery/6281/56937.jpg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сосна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3"/>
              </a:rPr>
              <a:t>http://upload.wikimedia.org/wikipedia/commons/thumb/4/4a/Winter_in_Kharkiv.jpg/275px-Winter_in_Kharkiv.jpg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ель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4"/>
              </a:rPr>
              <a:t>http://www.guzei.com/photo/img/284/22961.jpg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рябина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5"/>
              </a:rPr>
              <a:t>http://www.cio.arcticsu.ru/projects/pr2259/images/3615df487cb7.gif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берёза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6"/>
              </a:rPr>
              <a:t>http://www.vvv.ru/photos/img/5931.jpg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дуб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7"/>
              </a:rPr>
              <a:t>http://www.fotokonkurs.ru/uploads/photos/contests/2011/07/05/1/ee968e42ddd323f389e0d5996421aa71/800.jpg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февраль картинка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8"/>
              </a:rPr>
              <a:t>http://www.sov-art.ru/data/media/5/alpines05-06_0002.jpg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сугробы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9"/>
              </a:rPr>
              <a:t>http://www.cirota.ru/forum/images/85/85253.jpeg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сосульки и солнце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10"/>
              </a:rPr>
              <a:t>http://img.mota.ru/upload/wallpapers/2010/03/09/13/03/23043/mota_ru_0100801-1920x1080.jpg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облака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  <a:hlinkClick r:id="rId11"/>
              </a:rPr>
              <a:t>http://www.propogodu.ru/f/a0/ru/images/Clouds/Clouds_400x300%281%29.jpg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облака</a:t>
            </a:r>
            <a:r>
              <a:rPr lang="ru-RU" sz="900" u="sng" dirty="0" smtClean="0">
                <a:latin typeface="Georgia" pitchFamily="18" charset="0"/>
                <a:hlinkClick r:id="rId12"/>
              </a:rPr>
              <a:t> http://www.prozagadki.ru/984-zagadki-pro-dub-dlja-detejj.html</a:t>
            </a:r>
            <a:r>
              <a:rPr lang="ru-RU" sz="900" dirty="0" smtClean="0">
                <a:latin typeface="Georgia" pitchFamily="18" charset="0"/>
              </a:rPr>
              <a:t> загадка про дуб</a:t>
            </a:r>
          </a:p>
          <a:p>
            <a:r>
              <a:rPr lang="en-US" sz="900" u="sng" dirty="0" smtClean="0">
                <a:latin typeface="Georgia" pitchFamily="18" charset="0"/>
                <a:hlinkClick r:id="rId13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13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13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13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3"/>
              </a:rPr>
              <a:t>prozagadki</a:t>
            </a:r>
            <a:r>
              <a:rPr lang="ru-RU" sz="900" u="sng" dirty="0" smtClean="0">
                <a:latin typeface="Georgia" pitchFamily="18" charset="0"/>
                <a:hlinkClick r:id="rId13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3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13"/>
              </a:rPr>
              <a:t>/201-</a:t>
            </a:r>
            <a:r>
              <a:rPr lang="en-US" sz="900" u="sng" dirty="0" err="1" smtClean="0">
                <a:latin typeface="Georgia" pitchFamily="18" charset="0"/>
                <a:hlinkClick r:id="rId13"/>
              </a:rPr>
              <a:t>zagadki</a:t>
            </a:r>
            <a:r>
              <a:rPr lang="ru-RU" sz="900" u="sng" dirty="0" smtClean="0">
                <a:latin typeface="Georgia" pitchFamily="18" charset="0"/>
                <a:hlinkClick r:id="rId13"/>
              </a:rPr>
              <a:t>-</a:t>
            </a:r>
            <a:r>
              <a:rPr lang="en-US" sz="900" u="sng" dirty="0" smtClean="0">
                <a:latin typeface="Georgia" pitchFamily="18" charset="0"/>
                <a:hlinkClick r:id="rId13"/>
              </a:rPr>
              <a:t>pro</a:t>
            </a:r>
            <a:r>
              <a:rPr lang="ru-RU" sz="900" u="sng" dirty="0" smtClean="0">
                <a:latin typeface="Georgia" pitchFamily="18" charset="0"/>
                <a:hlinkClick r:id="rId13"/>
              </a:rPr>
              <a:t>-</a:t>
            </a:r>
            <a:r>
              <a:rPr lang="en-US" sz="900" u="sng" dirty="0" smtClean="0">
                <a:latin typeface="Georgia" pitchFamily="18" charset="0"/>
                <a:hlinkClick r:id="rId13"/>
              </a:rPr>
              <a:t>el</a:t>
            </a:r>
            <a:r>
              <a:rPr lang="ru-RU" sz="900" u="sng" dirty="0" smtClean="0">
                <a:latin typeface="Georgia" pitchFamily="18" charset="0"/>
                <a:hlinkClick r:id="rId13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13"/>
              </a:rPr>
              <a:t>html</a:t>
            </a:r>
            <a:r>
              <a:rPr lang="ru-RU" sz="900" dirty="0" smtClean="0">
                <a:latin typeface="Georgia" pitchFamily="18" charset="0"/>
              </a:rPr>
              <a:t> загадка про ель</a:t>
            </a:r>
          </a:p>
          <a:p>
            <a:r>
              <a:rPr lang="en-US" sz="900" u="sng" dirty="0" smtClean="0">
                <a:latin typeface="Georgia" pitchFamily="18" charset="0"/>
                <a:hlinkClick r:id="rId14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14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14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14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4"/>
              </a:rPr>
              <a:t>prozagadki</a:t>
            </a:r>
            <a:r>
              <a:rPr lang="ru-RU" sz="900" u="sng" dirty="0" smtClean="0">
                <a:latin typeface="Georgia" pitchFamily="18" charset="0"/>
                <a:hlinkClick r:id="rId14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4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14"/>
              </a:rPr>
              <a:t>/197-</a:t>
            </a:r>
            <a:r>
              <a:rPr lang="en-US" sz="900" u="sng" dirty="0" err="1" smtClean="0">
                <a:latin typeface="Georgia" pitchFamily="18" charset="0"/>
                <a:hlinkClick r:id="rId14"/>
              </a:rPr>
              <a:t>zagadki</a:t>
            </a:r>
            <a:r>
              <a:rPr lang="ru-RU" sz="900" u="sng" dirty="0" smtClean="0">
                <a:latin typeface="Georgia" pitchFamily="18" charset="0"/>
                <a:hlinkClick r:id="rId14"/>
              </a:rPr>
              <a:t>-</a:t>
            </a:r>
            <a:r>
              <a:rPr lang="en-US" sz="900" u="sng" dirty="0" smtClean="0">
                <a:latin typeface="Georgia" pitchFamily="18" charset="0"/>
                <a:hlinkClick r:id="rId14"/>
              </a:rPr>
              <a:t>pro</a:t>
            </a:r>
            <a:r>
              <a:rPr lang="ru-RU" sz="900" u="sng" dirty="0" smtClean="0">
                <a:latin typeface="Georgia" pitchFamily="18" charset="0"/>
                <a:hlinkClick r:id="rId14"/>
              </a:rPr>
              <a:t>-</a:t>
            </a:r>
            <a:r>
              <a:rPr lang="en-US" sz="900" u="sng" dirty="0" err="1" smtClean="0">
                <a:latin typeface="Georgia" pitchFamily="18" charset="0"/>
                <a:hlinkClick r:id="rId14"/>
              </a:rPr>
              <a:t>berezu</a:t>
            </a:r>
            <a:r>
              <a:rPr lang="ru-RU" sz="900" u="sng" dirty="0" smtClean="0">
                <a:latin typeface="Georgia" pitchFamily="18" charset="0"/>
                <a:hlinkClick r:id="rId14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14"/>
              </a:rPr>
              <a:t>html</a:t>
            </a:r>
            <a:r>
              <a:rPr lang="ru-RU" sz="900" dirty="0" smtClean="0">
                <a:latin typeface="Georgia" pitchFamily="18" charset="0"/>
              </a:rPr>
              <a:t> загадка про берёзу</a:t>
            </a:r>
          </a:p>
          <a:p>
            <a:r>
              <a:rPr lang="en-US" sz="900" u="sng" dirty="0" smtClean="0">
                <a:latin typeface="Georgia" pitchFamily="18" charset="0"/>
                <a:hlinkClick r:id="rId15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15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15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15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5"/>
              </a:rPr>
              <a:t>prozagadki</a:t>
            </a:r>
            <a:r>
              <a:rPr lang="ru-RU" sz="900" u="sng" dirty="0" smtClean="0">
                <a:latin typeface="Georgia" pitchFamily="18" charset="0"/>
                <a:hlinkClick r:id="rId15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5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15"/>
              </a:rPr>
              <a:t>/199-</a:t>
            </a:r>
            <a:r>
              <a:rPr lang="en-US" sz="900" u="sng" dirty="0" err="1" smtClean="0">
                <a:latin typeface="Georgia" pitchFamily="18" charset="0"/>
                <a:hlinkClick r:id="rId15"/>
              </a:rPr>
              <a:t>zagadki</a:t>
            </a:r>
            <a:r>
              <a:rPr lang="ru-RU" sz="900" u="sng" dirty="0" smtClean="0">
                <a:latin typeface="Georgia" pitchFamily="18" charset="0"/>
                <a:hlinkClick r:id="rId15"/>
              </a:rPr>
              <a:t>-</a:t>
            </a:r>
            <a:r>
              <a:rPr lang="en-US" sz="900" u="sng" dirty="0" smtClean="0">
                <a:latin typeface="Georgia" pitchFamily="18" charset="0"/>
                <a:hlinkClick r:id="rId15"/>
              </a:rPr>
              <a:t>pro</a:t>
            </a:r>
            <a:r>
              <a:rPr lang="ru-RU" sz="900" u="sng" dirty="0" smtClean="0">
                <a:latin typeface="Georgia" pitchFamily="18" charset="0"/>
                <a:hlinkClick r:id="rId15"/>
              </a:rPr>
              <a:t>-</a:t>
            </a:r>
            <a:r>
              <a:rPr lang="en-US" sz="900" u="sng" dirty="0" err="1" smtClean="0">
                <a:latin typeface="Georgia" pitchFamily="18" charset="0"/>
                <a:hlinkClick r:id="rId15"/>
              </a:rPr>
              <a:t>sosnu</a:t>
            </a:r>
            <a:r>
              <a:rPr lang="ru-RU" sz="900" u="sng" dirty="0" smtClean="0">
                <a:latin typeface="Georgia" pitchFamily="18" charset="0"/>
                <a:hlinkClick r:id="rId15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15"/>
              </a:rPr>
              <a:t>html</a:t>
            </a:r>
            <a:r>
              <a:rPr lang="ru-RU" sz="900" dirty="0" smtClean="0">
                <a:latin typeface="Georgia" pitchFamily="18" charset="0"/>
              </a:rPr>
              <a:t> загадка про сосну</a:t>
            </a:r>
          </a:p>
          <a:p>
            <a:r>
              <a:rPr lang="en-US" sz="900" u="sng" dirty="0" smtClean="0">
                <a:latin typeface="Georgia" pitchFamily="18" charset="0"/>
                <a:hlinkClick r:id="rId16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16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16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16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6"/>
              </a:rPr>
              <a:t>prozagadki</a:t>
            </a:r>
            <a:r>
              <a:rPr lang="ru-RU" sz="900" u="sng" dirty="0" smtClean="0">
                <a:latin typeface="Georgia" pitchFamily="18" charset="0"/>
                <a:hlinkClick r:id="rId16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6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16"/>
              </a:rPr>
              <a:t>/202-</a:t>
            </a:r>
            <a:r>
              <a:rPr lang="en-US" sz="900" u="sng" dirty="0" err="1" smtClean="0">
                <a:latin typeface="Georgia" pitchFamily="18" charset="0"/>
                <a:hlinkClick r:id="rId16"/>
              </a:rPr>
              <a:t>zagadki</a:t>
            </a:r>
            <a:r>
              <a:rPr lang="ru-RU" sz="900" u="sng" dirty="0" smtClean="0">
                <a:latin typeface="Georgia" pitchFamily="18" charset="0"/>
                <a:hlinkClick r:id="rId16"/>
              </a:rPr>
              <a:t>-</a:t>
            </a:r>
            <a:r>
              <a:rPr lang="en-US" sz="900" u="sng" dirty="0" smtClean="0">
                <a:latin typeface="Georgia" pitchFamily="18" charset="0"/>
                <a:hlinkClick r:id="rId16"/>
              </a:rPr>
              <a:t>pro</a:t>
            </a:r>
            <a:r>
              <a:rPr lang="ru-RU" sz="900" u="sng" dirty="0" smtClean="0">
                <a:latin typeface="Georgia" pitchFamily="18" charset="0"/>
                <a:hlinkClick r:id="rId16"/>
              </a:rPr>
              <a:t>-</a:t>
            </a:r>
            <a:r>
              <a:rPr lang="en-US" sz="900" u="sng" dirty="0" err="1" smtClean="0">
                <a:latin typeface="Georgia" pitchFamily="18" charset="0"/>
                <a:hlinkClick r:id="rId16"/>
              </a:rPr>
              <a:t>rjabinu</a:t>
            </a:r>
            <a:r>
              <a:rPr lang="ru-RU" sz="900" u="sng" dirty="0" smtClean="0">
                <a:latin typeface="Georgia" pitchFamily="18" charset="0"/>
                <a:hlinkClick r:id="rId16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16"/>
              </a:rPr>
              <a:t>html</a:t>
            </a:r>
            <a:r>
              <a:rPr lang="ru-RU" sz="900" dirty="0" smtClean="0">
                <a:latin typeface="Georgia" pitchFamily="18" charset="0"/>
              </a:rPr>
              <a:t> загадка про рябину</a:t>
            </a:r>
          </a:p>
          <a:p>
            <a:r>
              <a:rPr lang="en-US" sz="900" dirty="0" smtClean="0">
                <a:latin typeface="Georgia" pitchFamily="18" charset="0"/>
                <a:hlinkClick r:id="rId17"/>
              </a:rPr>
              <a:t>http://900igr.net/datai/eda/JAgody-7.files/0002-004-JAgody.png</a:t>
            </a:r>
            <a:r>
              <a:rPr lang="en-US" sz="900" dirty="0" smtClean="0">
                <a:latin typeface="Georgia" pitchFamily="18" charset="0"/>
              </a:rPr>
              <a:t> </a:t>
            </a:r>
            <a:r>
              <a:rPr lang="ru-RU" sz="900" dirty="0" smtClean="0">
                <a:latin typeface="Georgia" pitchFamily="18" charset="0"/>
              </a:rPr>
              <a:t>ягоды рябины</a:t>
            </a:r>
          </a:p>
          <a:p>
            <a:r>
              <a:rPr lang="en-US" sz="900" dirty="0" smtClean="0">
                <a:latin typeface="Georgia" pitchFamily="18" charset="0"/>
                <a:hlinkClick r:id="rId18"/>
              </a:rPr>
              <a:t>http://static3.depositphotos.com/1002457/236/v/450/dep_2367537-Birch-trunk-frame.jpg</a:t>
            </a:r>
            <a:r>
              <a:rPr lang="ru-RU" sz="900" dirty="0" smtClean="0">
                <a:latin typeface="Georgia" pitchFamily="18" charset="0"/>
              </a:rPr>
              <a:t> ствол берёзы</a:t>
            </a:r>
          </a:p>
          <a:p>
            <a:r>
              <a:rPr lang="en-US" sz="900" dirty="0" smtClean="0">
                <a:latin typeface="Georgia" pitchFamily="18" charset="0"/>
                <a:hlinkClick r:id="rId19"/>
              </a:rPr>
              <a:t>http://900igr.net/data/rastenija-i-griby/Obekty-prirody-1.files/0014-007-Obekty-prirody.jpg</a:t>
            </a:r>
            <a:r>
              <a:rPr lang="ru-RU" sz="900" dirty="0" smtClean="0">
                <a:latin typeface="Georgia" pitchFamily="18" charset="0"/>
              </a:rPr>
              <a:t> жёлудь</a:t>
            </a:r>
          </a:p>
          <a:p>
            <a:r>
              <a:rPr lang="en-US" sz="900" dirty="0" smtClean="0">
                <a:latin typeface="Georgia" pitchFamily="18" charset="0"/>
                <a:hlinkClick r:id="rId20"/>
              </a:rPr>
              <a:t>http://i.allday.ru/uploads/posts/2009-12/1260626387_3.jpg</a:t>
            </a:r>
            <a:r>
              <a:rPr lang="ru-RU" sz="900" dirty="0" smtClean="0">
                <a:latin typeface="Georgia" pitchFamily="18" charset="0"/>
              </a:rPr>
              <a:t> шишка ели</a:t>
            </a:r>
          </a:p>
          <a:p>
            <a:r>
              <a:rPr lang="en-US" sz="900" dirty="0" smtClean="0">
                <a:latin typeface="Georgia" pitchFamily="18" charset="0"/>
                <a:hlinkClick r:id="rId21"/>
              </a:rPr>
              <a:t>http://us.cdn2.123rf.com/168nwm/tombaky/tombaky0811/tombaky081100142/3885044-onoe-pine-cone-isolated-on-a-white-background.jpg</a:t>
            </a:r>
            <a:r>
              <a:rPr lang="ru-RU" sz="900" dirty="0" smtClean="0">
                <a:latin typeface="Georgia" pitchFamily="18" charset="0"/>
              </a:rPr>
              <a:t> шишка сосны</a:t>
            </a:r>
            <a:endParaRPr lang="en-US" sz="900" dirty="0" smtClean="0">
              <a:latin typeface="Georgia" pitchFamily="18" charset="0"/>
            </a:endParaRPr>
          </a:p>
          <a:p>
            <a:r>
              <a:rPr lang="en-US" sz="900" dirty="0" smtClean="0">
                <a:latin typeface="Georgia" pitchFamily="18" charset="0"/>
                <a:hlinkClick r:id="rId22"/>
              </a:rPr>
              <a:t>http://900igr.net/datai/predmety/Odezhda-3.files/0004-005-Dublenka.png</a:t>
            </a:r>
            <a:r>
              <a:rPr lang="en-US" sz="900" dirty="0" smtClean="0">
                <a:latin typeface="Georgia" pitchFamily="18" charset="0"/>
              </a:rPr>
              <a:t> </a:t>
            </a:r>
            <a:r>
              <a:rPr lang="ru-RU" sz="900" dirty="0" smtClean="0">
                <a:latin typeface="Georgia" pitchFamily="18" charset="0"/>
              </a:rPr>
              <a:t>зимнее пальто</a:t>
            </a:r>
          </a:p>
          <a:p>
            <a:r>
              <a:rPr lang="en-US" sz="900" dirty="0" smtClean="0">
                <a:latin typeface="Georgia" pitchFamily="18" charset="0"/>
                <a:hlinkClick r:id="rId23"/>
              </a:rPr>
              <a:t>http://900igr.net/datai/predmety/Odezhda-3.files/0019-021-SHorty.png</a:t>
            </a:r>
            <a:r>
              <a:rPr lang="ru-RU" sz="900" dirty="0" smtClean="0">
                <a:latin typeface="Georgia" pitchFamily="18" charset="0"/>
              </a:rPr>
              <a:t> шорты</a:t>
            </a:r>
          </a:p>
          <a:p>
            <a:r>
              <a:rPr lang="en-US" sz="900" dirty="0" smtClean="0">
                <a:latin typeface="Georgia" pitchFamily="18" charset="0"/>
                <a:hlinkClick r:id="rId24"/>
              </a:rPr>
              <a:t>http://123freevectors.com/wp-content/uploads/objects_big/103_objects_sneakers-footwear-shoes-free-vector.jpg</a:t>
            </a:r>
            <a:r>
              <a:rPr lang="ru-RU" sz="900" dirty="0" smtClean="0">
                <a:latin typeface="Georgia" pitchFamily="18" charset="0"/>
              </a:rPr>
              <a:t> кроссовки</a:t>
            </a:r>
          </a:p>
          <a:p>
            <a:r>
              <a:rPr lang="en-US" sz="900" dirty="0" smtClean="0">
                <a:latin typeface="Georgia" pitchFamily="18" charset="0"/>
                <a:hlinkClick r:id="rId25"/>
              </a:rPr>
              <a:t>http://www.goodclipart.ru/data/moda_ukrasheniya/FASHION01/c1/FS0421.png</a:t>
            </a:r>
            <a:r>
              <a:rPr lang="ru-RU" sz="900" dirty="0" smtClean="0">
                <a:latin typeface="Georgia" pitchFamily="18" charset="0"/>
              </a:rPr>
              <a:t> шляпка</a:t>
            </a:r>
          </a:p>
          <a:p>
            <a:r>
              <a:rPr lang="en-US" sz="900" dirty="0" smtClean="0">
                <a:latin typeface="Georgia" pitchFamily="18" charset="0"/>
                <a:hlinkClick r:id="rId26"/>
              </a:rPr>
              <a:t>http://www.goodclipart.ru/data/moda_ukrasheniya/FASHION01/4a/FS0826.png</a:t>
            </a:r>
            <a:r>
              <a:rPr lang="ru-RU" sz="900" dirty="0" smtClean="0">
                <a:latin typeface="Georgia" pitchFamily="18" charset="0"/>
              </a:rPr>
              <a:t> свитер</a:t>
            </a:r>
          </a:p>
          <a:p>
            <a:r>
              <a:rPr lang="en-US" sz="900" dirty="0" smtClean="0">
                <a:latin typeface="Georgia" pitchFamily="18" charset="0"/>
                <a:hlinkClick r:id="rId27"/>
              </a:rPr>
              <a:t>http://www.goodclipart.ru/data/moda_ukrasheniya/FASHION01/86/FS0655.png</a:t>
            </a:r>
            <a:r>
              <a:rPr lang="ru-RU" sz="900" dirty="0" smtClean="0">
                <a:latin typeface="Georgia" pitchFamily="18" charset="0"/>
              </a:rPr>
              <a:t> джинсы</a:t>
            </a:r>
          </a:p>
          <a:p>
            <a:r>
              <a:rPr lang="en-US" sz="900" dirty="0" smtClean="0">
                <a:latin typeface="Georgia" pitchFamily="18" charset="0"/>
                <a:hlinkClick r:id="rId28"/>
              </a:rPr>
              <a:t>http://www.goodclipart.ru/data/moda_ukrasheniya/FASHION01/d4/FS0652.png</a:t>
            </a:r>
            <a:r>
              <a:rPr lang="ru-RU" sz="900" dirty="0" smtClean="0">
                <a:latin typeface="Georgia" pitchFamily="18" charset="0"/>
              </a:rPr>
              <a:t> куртка</a:t>
            </a:r>
          </a:p>
          <a:p>
            <a:r>
              <a:rPr lang="en-US" sz="900" dirty="0" smtClean="0">
                <a:latin typeface="Georgia" pitchFamily="18" charset="0"/>
                <a:hlinkClick r:id="rId29"/>
              </a:rPr>
              <a:t>http://openclipart.org/image/800px/svg_to_png/thongs_01.png</a:t>
            </a:r>
            <a:r>
              <a:rPr lang="ru-RU" sz="900" dirty="0" smtClean="0">
                <a:latin typeface="Georgia" pitchFamily="18" charset="0"/>
              </a:rPr>
              <a:t> сланцы</a:t>
            </a:r>
          </a:p>
          <a:p>
            <a:r>
              <a:rPr lang="en-US" sz="900" dirty="0" smtClean="0">
                <a:latin typeface="Georgia" pitchFamily="18" charset="0"/>
                <a:hlinkClick r:id="rId30"/>
              </a:rPr>
              <a:t>http://www.altrec.com/images/shop/detail/swatches/ACG/25638.60161_e.jpg</a:t>
            </a:r>
            <a:r>
              <a:rPr lang="ru-RU" sz="900" dirty="0" smtClean="0">
                <a:latin typeface="Georgia" pitchFamily="18" charset="0"/>
              </a:rPr>
              <a:t> сапоги</a:t>
            </a:r>
          </a:p>
          <a:p>
            <a:r>
              <a:rPr lang="en-US" sz="900" dirty="0" smtClean="0">
                <a:latin typeface="Georgia" pitchFamily="18" charset="0"/>
                <a:hlinkClick r:id="rId31"/>
              </a:rPr>
              <a:t>http://www.risk.ru/i/post/47/47944_full.jpg</a:t>
            </a:r>
            <a:r>
              <a:rPr lang="ru-RU" sz="900" dirty="0" smtClean="0">
                <a:latin typeface="Georgia" pitchFamily="18" charset="0"/>
              </a:rPr>
              <a:t> ботинки</a:t>
            </a:r>
          </a:p>
          <a:p>
            <a:r>
              <a:rPr lang="en-US" sz="900" dirty="0" smtClean="0">
                <a:latin typeface="Georgia" pitchFamily="18" charset="0"/>
                <a:hlinkClick r:id="rId32"/>
              </a:rPr>
              <a:t>http://www.kiddybook.ru/images/p171_1_11.jpg</a:t>
            </a:r>
            <a:r>
              <a:rPr lang="ru-RU" sz="900" dirty="0" smtClean="0">
                <a:latin typeface="Georgia" pitchFamily="18" charset="0"/>
              </a:rPr>
              <a:t> шапка</a:t>
            </a:r>
          </a:p>
          <a:p>
            <a:r>
              <a:rPr lang="en-US" sz="900" dirty="0" smtClean="0">
                <a:latin typeface="Georgia" pitchFamily="18" charset="0"/>
                <a:hlinkClick r:id="rId33"/>
              </a:rPr>
              <a:t>http://images.vfl.ru/ii_save/1314738235/7e30d71f/96164.jpg</a:t>
            </a:r>
            <a:r>
              <a:rPr lang="ru-RU" sz="900" dirty="0" smtClean="0">
                <a:latin typeface="Georgia" pitchFamily="18" charset="0"/>
              </a:rPr>
              <a:t>  шапка белая</a:t>
            </a:r>
          </a:p>
          <a:p>
            <a:r>
              <a:rPr lang="en-US" sz="900" dirty="0" smtClean="0">
                <a:latin typeface="Georgia" pitchFamily="18" charset="0"/>
                <a:hlinkClick r:id="rId34"/>
              </a:rPr>
              <a:t>http://www.lenagold.ru/fon/clipart/p/perch/odeg28.jpg</a:t>
            </a:r>
            <a:r>
              <a:rPr lang="ru-RU" sz="900" dirty="0" smtClean="0">
                <a:latin typeface="Georgia" pitchFamily="18" charset="0"/>
              </a:rPr>
              <a:t> варежки</a:t>
            </a:r>
          </a:p>
          <a:p>
            <a:r>
              <a:rPr lang="en-US" sz="900" dirty="0" smtClean="0">
                <a:latin typeface="Georgia" pitchFamily="18" charset="0"/>
                <a:hlinkClick r:id="rId35"/>
              </a:rPr>
              <a:t>http://us.cdn3.123rf.com/168nwm/iness/iness1101/iness110100006/8517293-zestaw-szklanki-s-o-ca-na-bia-ym-tle.jpg</a:t>
            </a:r>
            <a:r>
              <a:rPr lang="ru-RU" sz="900" dirty="0" smtClean="0">
                <a:latin typeface="Georgia" pitchFamily="18" charset="0"/>
              </a:rPr>
              <a:t> очки</a:t>
            </a:r>
          </a:p>
          <a:p>
            <a:r>
              <a:rPr lang="en-US" sz="900" dirty="0" smtClean="0">
                <a:latin typeface="Georgia" pitchFamily="18" charset="0"/>
                <a:hlinkClick r:id="rId36"/>
              </a:rPr>
              <a:t>http://truegirl.ru/published/publicdata/PRICHESKTRUEGIRL/attachments/SC/products_pictures/696612_1_enl.jpg</a:t>
            </a:r>
            <a:r>
              <a:rPr lang="ru-RU" sz="900" dirty="0" smtClean="0">
                <a:latin typeface="Georgia" pitchFamily="18" charset="0"/>
              </a:rPr>
              <a:t> платье</a:t>
            </a:r>
          </a:p>
          <a:p>
            <a:endParaRPr lang="ru-RU" sz="900" dirty="0" smtClean="0">
              <a:latin typeface="Georgia" pitchFamily="18" charset="0"/>
            </a:endParaRPr>
          </a:p>
          <a:p>
            <a:endParaRPr lang="ru-RU" sz="900" dirty="0" smtClean="0"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0"/>
          <p:cNvSpPr/>
          <p:nvPr/>
        </p:nvSpPr>
        <p:spPr>
          <a:xfrm>
            <a:off x="428596" y="571480"/>
            <a:ext cx="3571900" cy="178595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Кроссворд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9454" y="5368031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Ь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9454" y="459241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Л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3816806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А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3041194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Р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29454" y="2265581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В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148996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Е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714356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Ф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459241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3041194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В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64843" y="3041194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Е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3041194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Т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07917" y="3041194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Е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50991" y="148996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Г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64843" y="459241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Е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86380" y="459241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Т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07917" y="459241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Е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50991" y="459241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Ь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86380" y="148996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С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07917" y="1489969"/>
            <a:ext cx="821537" cy="775613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Н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Прямоугольник 20"/>
          <p:cNvSpPr/>
          <p:nvPr/>
        </p:nvSpPr>
        <p:spPr>
          <a:xfrm>
            <a:off x="428596" y="571480"/>
            <a:ext cx="3571900" cy="178595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Он все время занят делом.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Он не может зря идти. </a:t>
            </a:r>
            <a:b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 Он идет и красит белым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Все, что видит на пути.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Прямоугольник 20"/>
          <p:cNvSpPr/>
          <p:nvPr/>
        </p:nvSpPr>
        <p:spPr>
          <a:xfrm>
            <a:off x="428596" y="571480"/>
            <a:ext cx="3571900" cy="178595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Без рук, без ног</a:t>
            </a:r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По свету рыщет,</a:t>
            </a:r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Поет да свищет </a:t>
            </a:r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6" name="Прямоугольник 20"/>
          <p:cNvSpPr/>
          <p:nvPr/>
        </p:nvSpPr>
        <p:spPr>
          <a:xfrm>
            <a:off x="428596" y="571480"/>
            <a:ext cx="3571900" cy="178595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Пеленает снегом ель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 песней грустною ...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" name="Прямоугольник 20"/>
          <p:cNvSpPr/>
          <p:nvPr/>
        </p:nvSpPr>
        <p:spPr>
          <a:xfrm>
            <a:off x="428596" y="571480"/>
            <a:ext cx="3571900" cy="178595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Снег колючий по земле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Гонит ветер в </a:t>
            </a:r>
            <a:r>
              <a:rPr lang="ru-RU" sz="2400" dirty="0" smtClean="0">
                <a:solidFill>
                  <a:schemeClr val="tx1"/>
                </a:solidFill>
              </a:rPr>
              <a:t>..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29" name="Рисунок 28">
            <a:hlinkClick r:id="" action="ppaction://hlinkshowjump?jump=nextslide"/>
          </p:cNvPr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8214" y="6143644"/>
            <a:ext cx="78578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9"/>
          <p:cNvSpPr/>
          <p:nvPr/>
        </p:nvSpPr>
        <p:spPr>
          <a:xfrm>
            <a:off x="4500562" y="1643050"/>
            <a:ext cx="714380" cy="500066"/>
          </a:xfrm>
          <a:prstGeom prst="chevron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2" name="Прямоугольник 9"/>
          <p:cNvSpPr/>
          <p:nvPr/>
        </p:nvSpPr>
        <p:spPr>
          <a:xfrm>
            <a:off x="2857488" y="3143248"/>
            <a:ext cx="714380" cy="500066"/>
          </a:xfrm>
          <a:prstGeom prst="chevron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3" name="Прямоугольник 9"/>
          <p:cNvSpPr/>
          <p:nvPr/>
        </p:nvSpPr>
        <p:spPr>
          <a:xfrm>
            <a:off x="2857488" y="4714884"/>
            <a:ext cx="714380" cy="500066"/>
          </a:xfrm>
          <a:prstGeom prst="chevron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4" name="Прямоугольник 9"/>
          <p:cNvSpPr/>
          <p:nvPr/>
        </p:nvSpPr>
        <p:spPr>
          <a:xfrm rot="5400000">
            <a:off x="6965173" y="107157"/>
            <a:ext cx="714380" cy="500066"/>
          </a:xfrm>
          <a:prstGeom prst="chevron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7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7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8" grpId="0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14544" y="214290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143116"/>
            <a:ext cx="16478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8580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1000108"/>
            <a:ext cx="1704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.+Чайковский+-+Февраль+_Масленица_+из+цикла+_(music.nur.kz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-71441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08 0.01296 C 0.55208 -0.00857 1.00208 -0.0301 1.01666 -0.00857 C 1.03125 0.01296 0.19514 0.10902 0.18923 0.14189 C 0.18333 0.17477 0.98385 0.15671 0.98125 0.18935 C 0.97864 0.22199 0.18003 0.30231 0.17309 0.33773 C 0.16614 0.37314 0.9368 0.37268 0.93923 0.40231 C 0.94166 0.43194 0.17205 0.4824 0.18767 0.5162 C 0.2033 0.55 1.03663 0.57222 1.03281 0.60439 C 1.02899 0.63657 0.33576 0.69097 0.1651 0.70972 C -0.00556 0.72847 0.03524 0.71504 0.00868 0.7162 " pathEditMode="relative" ptsTypes="aaaaaaaaaA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" presetID="2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79 0.04722 C 0.09531 0.01366 0.11702 -0.02292 0.13854 -0.07014 C 0.19722 -0.20394 0.21268 -0.33495 0.16979 -0.35486 C 0.12622 -0.37847 0.04288 -0.28449 -0.01562 -0.15069 C -0.04653 -0.08009 -0.06493 -0.01319 -0.07118 0.0375 C -0.08038 0.07755 -0.08368 0.11782 -0.08368 0.16481 C -0.08368 0.31574 -0.04357 0.43958 0.0033 0.43958 C 0.04896 0.43958 0.08941 0.31574 0.08941 0.16481 C 0.08941 0.09444 0.08021 0.02685 0.06476 -0.01968 C 0.05816 -0.05995 0.04288 -0.10347 0.02465 -0.14699 C -0.03715 -0.28449 -0.12066 -0.37847 -0.16389 -0.35486 C -0.20677 -0.33171 -0.19132 -0.20394 -0.13003 -0.0669 C -0.10521 -0.00278 -0.07118 0.05093 -0.03715 0.0875 C -0.01232 0.1213 0.01545 0.15162 0.05243 0.18125 C 0.16337 0.27847 0.27431 0.32199 0.30538 0.28171 C 0.33334 0.2419 0.2717 0.13102 0.16007 0.0375 C 0.11424 -0.00278 0.06476 -0.0331 0.02465 -0.05324 C -0.01232 -0.07315 -0.05903 -0.09005 -0.10851 -0.1 C -0.24392 -0.1338 -0.36111 -0.12384 -0.37031 -0.07014 C -0.38246 -0.01968 -0.2809 0.04722 -0.14531 0.08102 C -0.08368 0.09444 -0.02465 0.10093 0.02136 0.09745 C 0.06163 0.09745 0.10504 0.09097 0.15087 0.08102 C 0.28663 0.04722 0.38924 -0.02292 0.37622 -0.07315 C 0.36702 -0.12384 0.24983 -0.13704 0.11424 -0.10347 C 0.04896 -0.08657 -0.00972 -0.06319 -0.0493 -0.03657 C -0.08368 -0.01597 -0.11736 0.00718 -0.15451 0.0375 C -0.26267 0.13472 -0.32743 0.2419 -0.29635 0.28171 C -0.26857 0.32199 -0.15451 0.27847 -0.04653 0.18472 C 0.00573 0.13796 0.04896 0.09097 0.07379 0.04722 Z " pathEditMode="relative" rAng="0" ptsTypes="fffffffffffffffffffffffffffff">
                                      <p:cBhvr>
                                        <p:cTn id="21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16806 C 0.0217 -0.64792 0.03715 -1.12755 0.04983 -1.13565 C 0.0625 -1.14375 0.05451 -0.22338 0.08212 -0.21736 C 0.10972 -0.21134 0.18906 -1.1 0.21597 -1.09931 C 0.24271 -1.09861 0.22326 -0.21458 0.2434 -0.21319 C 0.26354 -0.21181 0.31788 -1.08912 0.33698 -1.09051 C 0.35608 -1.0919 0.32882 -0.21319 0.35781 -0.22176 C 0.38681 -0.23032 0.48785 -1.1463 0.51094 -1.14213 C 0.5342 -1.13796 0.4809 -0.20417 0.49635 -0.19606 C 0.51215 -0.18796 0.58611 -1.09074 0.60469 -1.09282 C 0.62326 -1.09491 0.58681 -0.20301 0.60781 -0.2088 C 0.62882 -0.21458 0.7099 -1.12824 0.73038 -1.12685 C 0.75087 -1.12569 0.7158 -0.2044 0.73038 -0.20231 C 0.74497 -0.20023 0.80191 -1.1463 0.81753 -1.11435 C 0.83316 -1.08241 0.82292 -0.19491 0.82396 -0.01111 " pathEditMode="relative" ptsTypes="aaaaaaaaaaaaaaA">
                                      <p:cBhvr>
                                        <p:cTn id="31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000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0"/>
                            </p:stCondLst>
                            <p:childTnLst>
                              <p:par>
                                <p:cTn id="4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44 -0.12824 C 0.12587 -0.12824 0.24479 0.01967 0.24479 0.20231 C 0.24479 0.38518 0.12587 0.53379 -0.01944 0.53379 C -0.1651 0.53379 -0.28333 0.38518 -0.28333 0.20231 C -0.28333 0.01967 -0.1651 -0.12824 -0.01944 -0.12824 Z " pathEditMode="relative" rAng="0" ptsTypes="fffff">
                                      <p:cBhvr>
                                        <p:cTn id="44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1000"/>
                            </p:stCondLst>
                            <p:childTnLst>
                              <p:par>
                                <p:cTn id="46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1000"/>
                            </p:stCondLst>
                            <p:childTnLst>
                              <p:par>
                                <p:cTn id="49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4maf.ru_pisec_2012.07.25_19-25-11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285992"/>
            <a:ext cx="8072494" cy="1998719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www.redom.ru/img/gallery/6281/5693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71480"/>
            <a:ext cx="192882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Прямоугольник 20"/>
          <p:cNvSpPr/>
          <p:nvPr/>
        </p:nvSpPr>
        <p:spPr>
          <a:xfrm>
            <a:off x="3286116" y="571480"/>
            <a:ext cx="5357850" cy="228601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Отгадай загадки</a:t>
            </a:r>
            <a:endParaRPr lang="ru-RU" sz="3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Прямоугольник 20"/>
          <p:cNvSpPr/>
          <p:nvPr/>
        </p:nvSpPr>
        <p:spPr>
          <a:xfrm>
            <a:off x="3286116" y="571480"/>
            <a:ext cx="5357850" cy="228601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Её всегда в лесу найдёшь -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Пойдём гулять и встретим: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Стоит колючая, как ёж,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Зимою в платье летнем. 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4" name="Рисунок 3" descr="http://upload.wikimedia.org/wikipedia/commons/thumb/4/4a/Winter_in_Kharkiv.jpg/275px-Winter_in_Kharki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3214686"/>
            <a:ext cx="228601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20"/>
          <p:cNvSpPr/>
          <p:nvPr/>
        </p:nvSpPr>
        <p:spPr>
          <a:xfrm>
            <a:off x="3286116" y="571480"/>
            <a:ext cx="5357850" cy="228601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Стоит в белой одежке,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Свесив сережки.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6" name="Рисунок 5" descr="http://www.cio.arcticsu.ru/projects/pr2259/images/3615df487cb7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214686"/>
            <a:ext cx="235745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20"/>
          <p:cNvSpPr/>
          <p:nvPr/>
        </p:nvSpPr>
        <p:spPr>
          <a:xfrm>
            <a:off x="3286116" y="571480"/>
            <a:ext cx="5357850" cy="228601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В сенокос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-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горька,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А в мороз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-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сладка.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Что за ягодка?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8" name="Рисунок 7" descr="http://www.guzei.com/photo/img/284/2296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3214686"/>
            <a:ext cx="22145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Прямоугольник 20"/>
          <p:cNvSpPr/>
          <p:nvPr/>
        </p:nvSpPr>
        <p:spPr>
          <a:xfrm>
            <a:off x="3214678" y="571480"/>
            <a:ext cx="5429288" cy="228601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У меня длинней иголки,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чем  у елки.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Очень прямо я расту в высоту.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Если я не на опушке,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Ветви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-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только на макушке.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Прямоугольник 20"/>
          <p:cNvSpPr/>
          <p:nvPr/>
        </p:nvSpPr>
        <p:spPr>
          <a:xfrm>
            <a:off x="3214678" y="571480"/>
            <a:ext cx="5429288" cy="228601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Не загадка это даже,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Сразу назовем,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Если только кто-то скажет -</a:t>
            </a:r>
            <a:b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Желуди на нем!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3" name="Рисунок 12" descr="http://www.vvv.ru/photos/img/593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48" y="571480"/>
            <a:ext cx="314327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Рисунок 13">
            <a:hlinkClick r:id="" action="ppaction://hlinkshowjump?jump=nextslide"/>
          </p:cNvPr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8214" y="6143644"/>
            <a:ext cx="78578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20"/>
          <p:cNvSpPr/>
          <p:nvPr/>
        </p:nvSpPr>
        <p:spPr>
          <a:xfrm>
            <a:off x="3714744" y="5857892"/>
            <a:ext cx="1428760" cy="42862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БЕРЁЗА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" name="Прямоугольник 20"/>
          <p:cNvSpPr/>
          <p:nvPr/>
        </p:nvSpPr>
        <p:spPr>
          <a:xfrm>
            <a:off x="6429388" y="5857892"/>
            <a:ext cx="1428760" cy="42862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ЕЛЬ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8" name="Прямоугольник 20"/>
          <p:cNvSpPr/>
          <p:nvPr/>
        </p:nvSpPr>
        <p:spPr>
          <a:xfrm>
            <a:off x="1214414" y="5857892"/>
            <a:ext cx="1428760" cy="42862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РЯБИНА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9" name="Прямоугольник 20"/>
          <p:cNvSpPr/>
          <p:nvPr/>
        </p:nvSpPr>
        <p:spPr>
          <a:xfrm>
            <a:off x="928662" y="571480"/>
            <a:ext cx="1428760" cy="42862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  <a:alpha val="56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СОСНА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0" name="Прямоугольник 20"/>
          <p:cNvSpPr/>
          <p:nvPr/>
        </p:nvSpPr>
        <p:spPr>
          <a:xfrm>
            <a:off x="6000760" y="2643182"/>
            <a:ext cx="1428760" cy="42862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ДУБ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7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5" grpId="0" animBg="1"/>
      <p:bldP spid="5" grpId="1" animBg="1"/>
      <p:bldP spid="7" grpId="0" animBg="1"/>
      <p:bldP spid="7" grpId="1" animBg="1"/>
      <p:bldP spid="10" grpId="0" animBg="1"/>
      <p:bldP spid="10" grpId="1" animBg="1"/>
      <p:bldP spid="12" grpId="0" animBg="1"/>
      <p:bldP spid="12" grpId="1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ирь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1214422"/>
            <a:ext cx="1571636" cy="1343279"/>
          </a:xfrm>
          <a:prstGeom prst="rect">
            <a:avLst/>
          </a:prstGeom>
        </p:spPr>
      </p:pic>
      <p:pic>
        <p:nvPicPr>
          <p:cNvPr id="3" name="Рисунок 2" descr="синица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000628" y="500042"/>
            <a:ext cx="2143140" cy="1607062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 flipH="1">
            <a:off x="6715140" y="3143248"/>
            <a:ext cx="1928826" cy="1714512"/>
            <a:chOff x="928662" y="3429000"/>
            <a:chExt cx="2857520" cy="2357454"/>
          </a:xfrm>
        </p:grpSpPr>
        <p:sp>
          <p:nvSpPr>
            <p:cNvPr id="7" name="Овал 6"/>
            <p:cNvSpPr/>
            <p:nvPr/>
          </p:nvSpPr>
          <p:spPr>
            <a:xfrm>
              <a:off x="2428860" y="3786190"/>
              <a:ext cx="857256" cy="7858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 descr="soroka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flipH="1">
              <a:off x="928662" y="3429000"/>
              <a:ext cx="2857520" cy="2357454"/>
            </a:xfrm>
            <a:prstGeom prst="rect">
              <a:avLst/>
            </a:prstGeom>
          </p:spPr>
        </p:pic>
      </p:grpSp>
      <p:sp>
        <p:nvSpPr>
          <p:cNvPr id="15" name="Прямоугольник 20"/>
          <p:cNvSpPr/>
          <p:nvPr/>
        </p:nvSpPr>
        <p:spPr>
          <a:xfrm>
            <a:off x="428596" y="1928802"/>
            <a:ext cx="3643338" cy="571504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  <a:alpha val="56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ЗЕЛЕНОКРЫЛАЯ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6" name="Прямоугольник 20"/>
          <p:cNvSpPr/>
          <p:nvPr/>
        </p:nvSpPr>
        <p:spPr>
          <a:xfrm>
            <a:off x="428596" y="4214818"/>
            <a:ext cx="3643338" cy="571504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  <a:alpha val="56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ЧЕРНОКРЫЛАЯ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" name="Прямоугольник 20"/>
          <p:cNvSpPr/>
          <p:nvPr/>
        </p:nvSpPr>
        <p:spPr>
          <a:xfrm>
            <a:off x="500034" y="3071810"/>
            <a:ext cx="3571900" cy="571504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  <a:alpha val="56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КРАСНОГРУДЫЙ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8" name="Прямоугольник 20"/>
          <p:cNvSpPr/>
          <p:nvPr/>
        </p:nvSpPr>
        <p:spPr>
          <a:xfrm>
            <a:off x="428596" y="785794"/>
            <a:ext cx="3643370" cy="571504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  <a:alpha val="56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БЕЛОБОКАЯ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5" name="Рисунок 4" descr="ворона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4429132"/>
            <a:ext cx="1652435" cy="1857388"/>
          </a:xfrm>
          <a:prstGeom prst="rect">
            <a:avLst/>
          </a:prstGeom>
        </p:spPr>
      </p:pic>
      <p:pic>
        <p:nvPicPr>
          <p:cNvPr id="4" name="Рисунок 3" descr="дятел1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14554"/>
            <a:ext cx="1500198" cy="1977139"/>
          </a:xfrm>
          <a:prstGeom prst="rect">
            <a:avLst/>
          </a:prstGeom>
        </p:spPr>
      </p:pic>
      <p:sp>
        <p:nvSpPr>
          <p:cNvPr id="14" name="Прямоугольник 20"/>
          <p:cNvSpPr/>
          <p:nvPr/>
        </p:nvSpPr>
        <p:spPr>
          <a:xfrm>
            <a:off x="428596" y="5429264"/>
            <a:ext cx="3643338" cy="571504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  <a:alpha val="56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65000">
                <a:schemeClr val="tx2">
                  <a:lumMod val="40000"/>
                  <a:lumOff val="60000"/>
                  <a:shade val="100000"/>
                  <a:satMod val="115000"/>
                  <a:alpha val="81000"/>
                </a:schemeClr>
              </a:gs>
            </a:gsLst>
            <a:lin ang="135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ДЛИННОКЛЮВЫЙ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000496" y="1071546"/>
            <a:ext cx="114300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071934" y="2143116"/>
            <a:ext cx="278608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071934" y="3286124"/>
            <a:ext cx="121444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071934" y="4429132"/>
            <a:ext cx="271464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071934" y="5715016"/>
            <a:ext cx="192882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L -2.77778E-7 0.503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1 0.00278 L -4.16667E-6 -0.1666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0671 L -0.00625 -0.1613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81481E-6 L -0.00591 0.1759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8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00226 -0.337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00041"/>
            <a:ext cx="2071702" cy="287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357562"/>
            <a:ext cx="1690683" cy="150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5000636"/>
            <a:ext cx="1928826" cy="13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857232"/>
            <a:ext cx="173831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357430"/>
            <a:ext cx="2038352" cy="171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285984" y="785794"/>
            <a:ext cx="101467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214554"/>
            <a:ext cx="2317819" cy="18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86322"/>
            <a:ext cx="205399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4357694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929198"/>
            <a:ext cx="1730278" cy="134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500042"/>
            <a:ext cx="1143008" cy="1806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6578" y="500042"/>
            <a:ext cx="1732439" cy="1981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000504"/>
            <a:ext cx="1357290" cy="122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928802"/>
            <a:ext cx="1571636" cy="2989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428596" y="642918"/>
            <a:ext cx="8215370" cy="5429288"/>
            <a:chOff x="428596" y="642918"/>
            <a:chExt cx="8215370" cy="5429288"/>
          </a:xfrm>
        </p:grpSpPr>
        <p:sp>
          <p:nvSpPr>
            <p:cNvPr id="2" name="Прямоугольник 20"/>
            <p:cNvSpPr/>
            <p:nvPr/>
          </p:nvSpPr>
          <p:spPr>
            <a:xfrm>
              <a:off x="2714612" y="642918"/>
              <a:ext cx="3500462" cy="785818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Кто?  или Что?</a:t>
              </a:r>
            </a:p>
          </p:txBody>
        </p:sp>
        <p:sp>
          <p:nvSpPr>
            <p:cNvPr id="3" name="Прямоугольник 20"/>
            <p:cNvSpPr/>
            <p:nvPr/>
          </p:nvSpPr>
          <p:spPr>
            <a:xfrm>
              <a:off x="642910" y="1857364"/>
              <a:ext cx="3500462" cy="785818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Какой?</a:t>
              </a:r>
              <a:endParaRPr lang="ru-RU" sz="2800" b="1" dirty="0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5" name="Прямоугольник 20"/>
            <p:cNvSpPr/>
            <p:nvPr/>
          </p:nvSpPr>
          <p:spPr>
            <a:xfrm>
              <a:off x="428596" y="3143248"/>
              <a:ext cx="2571768" cy="71438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Что делает?</a:t>
              </a:r>
              <a:endParaRPr lang="ru-RU" sz="2800" b="1" dirty="0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8" name="Прямоугольник 20"/>
            <p:cNvSpPr/>
            <p:nvPr/>
          </p:nvSpPr>
          <p:spPr>
            <a:xfrm>
              <a:off x="1785918" y="4214818"/>
              <a:ext cx="5500726" cy="71438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Ключевая фраза</a:t>
              </a:r>
              <a:endParaRPr lang="ru-RU" sz="2800" b="1" dirty="0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9" name="Прямоугольник 20"/>
            <p:cNvSpPr/>
            <p:nvPr/>
          </p:nvSpPr>
          <p:spPr>
            <a:xfrm>
              <a:off x="2857488" y="5286388"/>
              <a:ext cx="3500462" cy="785818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Вывод</a:t>
              </a:r>
              <a:endParaRPr lang="ru-RU" sz="2800" b="1" dirty="0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628" y="1857364"/>
              <a:ext cx="3500462" cy="785818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Какой?</a:t>
              </a:r>
              <a:endParaRPr lang="ru-RU" sz="2800" b="1" dirty="0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1" name="Прямоугольник 20"/>
            <p:cNvSpPr/>
            <p:nvPr/>
          </p:nvSpPr>
          <p:spPr>
            <a:xfrm>
              <a:off x="6072198" y="3143248"/>
              <a:ext cx="2571768" cy="71438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Что делает?</a:t>
              </a:r>
              <a:endParaRPr lang="ru-RU" sz="2800" b="1" dirty="0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2" name="Прямоугольник 20"/>
            <p:cNvSpPr/>
            <p:nvPr/>
          </p:nvSpPr>
          <p:spPr>
            <a:xfrm>
              <a:off x="3286116" y="3143248"/>
              <a:ext cx="2571768" cy="71438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65000">
                  <a:schemeClr val="tx2">
                    <a:lumMod val="40000"/>
                    <a:lumOff val="60000"/>
                    <a:shade val="100000"/>
                    <a:satMod val="115000"/>
                    <a:alpha val="81000"/>
                  </a:schemeClr>
                </a:gs>
              </a:gsLst>
              <a:lin ang="13500000" scaled="1"/>
              <a:tileRect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Georgia" pitchFamily="18" charset="0"/>
                </a:rPr>
                <a:t>Что делает?</a:t>
              </a:r>
              <a:endParaRPr lang="ru-RU" sz="2800" b="1" dirty="0">
                <a:solidFill>
                  <a:schemeClr val="tx1"/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7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Georgia" pitchFamily="18" charset="0"/>
                <a:hlinkClick r:id="rId2"/>
              </a:rPr>
              <a:t>http://free.wallpapers.kg/public/collections/15/360/wallpapers.kg_Novogodnie-NEW_YEAR_12942500986047.jpg</a:t>
            </a:r>
            <a:r>
              <a:rPr lang="en-US" sz="900" dirty="0" smtClean="0">
                <a:latin typeface="Georgia" pitchFamily="18" charset="0"/>
              </a:rPr>
              <a:t> </a:t>
            </a:r>
            <a:r>
              <a:rPr lang="ru-RU" sz="900" dirty="0" smtClean="0">
                <a:latin typeface="Georgia" pitchFamily="18" charset="0"/>
              </a:rPr>
              <a:t>фон </a:t>
            </a:r>
            <a:r>
              <a:rPr lang="en-US" sz="900" u="sng" dirty="0" smtClean="0">
                <a:latin typeface="Georgia" pitchFamily="18" charset="0"/>
                <a:hlinkClick r:id="rId3"/>
              </a:rPr>
              <a:t>http://s51.radikal.ru/i131/0902/f0/7772561d2329.png</a:t>
            </a:r>
            <a:r>
              <a:rPr lang="en-US" sz="900" dirty="0" smtClean="0">
                <a:latin typeface="Georgia" pitchFamily="18" charset="0"/>
              </a:rPr>
              <a:t>  </a:t>
            </a:r>
            <a:r>
              <a:rPr lang="ru-RU" sz="900" dirty="0" smtClean="0">
                <a:latin typeface="Georgia" pitchFamily="18" charset="0"/>
              </a:rPr>
              <a:t>снежинка </a:t>
            </a:r>
          </a:p>
          <a:p>
            <a:r>
              <a:rPr lang="en-US" sz="900" u="sng" dirty="0" smtClean="0">
                <a:latin typeface="Georgia" pitchFamily="18" charset="0"/>
                <a:hlinkClick r:id="rId4"/>
              </a:rPr>
              <a:t>http://s39.radikal.ru/i085/0911/96/181c75866091t.jpg</a:t>
            </a:r>
            <a:r>
              <a:rPr lang="ru-RU" sz="900" dirty="0" smtClean="0">
                <a:latin typeface="Georgia" pitchFamily="18" charset="0"/>
              </a:rPr>
              <a:t>  снежинка</a:t>
            </a:r>
            <a:r>
              <a:rPr lang="en-US" sz="900" u="sng" dirty="0" smtClean="0">
                <a:latin typeface="Georgia" pitchFamily="18" charset="0"/>
                <a:hlinkClick r:id="rId5"/>
              </a:rPr>
              <a:t> </a:t>
            </a:r>
            <a:endParaRPr lang="ru-RU" sz="900" u="sng" dirty="0" smtClean="0">
              <a:latin typeface="Georgia" pitchFamily="18" charset="0"/>
              <a:hlinkClick r:id="rId5"/>
            </a:endParaRPr>
          </a:p>
          <a:p>
            <a:r>
              <a:rPr lang="en-US" sz="900" u="sng" dirty="0" smtClean="0">
                <a:latin typeface="Georgia" pitchFamily="18" charset="0"/>
                <a:hlinkClick r:id="rId5"/>
              </a:rPr>
              <a:t>http://s39.radikal.ru/i083/0911/7c/51d69e123c2bt.jpg</a:t>
            </a:r>
            <a:r>
              <a:rPr lang="ru-RU" sz="900" dirty="0" smtClean="0">
                <a:latin typeface="Georgia" pitchFamily="18" charset="0"/>
              </a:rPr>
              <a:t>   снежинка</a:t>
            </a:r>
          </a:p>
          <a:p>
            <a:r>
              <a:rPr lang="en-US" sz="900" u="sng" dirty="0" smtClean="0">
                <a:latin typeface="Georgia" pitchFamily="18" charset="0"/>
                <a:hlinkClick r:id="rId6"/>
              </a:rPr>
              <a:t> http://zanimatika.narod.ru/Narabotki9_3.htm</a:t>
            </a:r>
            <a:r>
              <a:rPr lang="ru-RU" sz="900" dirty="0" smtClean="0">
                <a:latin typeface="Georgia" pitchFamily="18" charset="0"/>
              </a:rPr>
              <a:t>  загадки про ветер, метель</a:t>
            </a:r>
          </a:p>
          <a:p>
            <a:r>
              <a:rPr lang="en-US" sz="900" u="sng" dirty="0" smtClean="0">
                <a:latin typeface="Georgia" pitchFamily="18" charset="0"/>
                <a:hlinkClick r:id="rId7"/>
              </a:rPr>
              <a:t> http</a:t>
            </a:r>
            <a:r>
              <a:rPr lang="ru-RU" sz="900" u="sng" dirty="0" smtClean="0">
                <a:latin typeface="Georgia" pitchFamily="18" charset="0"/>
                <a:hlinkClick r:id="rId7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7"/>
              </a:rPr>
              <a:t>uucyc</a:t>
            </a:r>
            <a:r>
              <a:rPr lang="ru-RU" sz="900" u="sng" dirty="0" smtClean="0">
                <a:latin typeface="Georgia" pitchFamily="18" charset="0"/>
                <a:hlinkClick r:id="rId7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7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7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7"/>
              </a:rPr>
              <a:t>riddles</a:t>
            </a:r>
            <a:r>
              <a:rPr lang="ru-RU" sz="900" u="sng" dirty="0" smtClean="0">
                <a:latin typeface="Georgia" pitchFamily="18" charset="0"/>
                <a:hlinkClick r:id="rId7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7"/>
              </a:rPr>
              <a:t>topic</a:t>
            </a:r>
            <a:r>
              <a:rPr lang="ru-RU" sz="900" u="sng" dirty="0" smtClean="0">
                <a:latin typeface="Georgia" pitchFamily="18" charset="0"/>
                <a:hlinkClick r:id="rId7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7"/>
              </a:rPr>
              <a:t>Sneg</a:t>
            </a:r>
            <a:r>
              <a:rPr lang="ru-RU" sz="900" dirty="0" smtClean="0">
                <a:latin typeface="Georgia" pitchFamily="18" charset="0"/>
              </a:rPr>
              <a:t>  загадка про снег </a:t>
            </a:r>
            <a:endParaRPr lang="en-US" sz="900" dirty="0" smtClean="0">
              <a:latin typeface="Georgia" pitchFamily="18" charset="0"/>
            </a:endParaRPr>
          </a:p>
          <a:p>
            <a:r>
              <a:rPr lang="ru-RU" sz="900" u="sng" dirty="0" smtClean="0">
                <a:latin typeface="Georgia" pitchFamily="18" charset="0"/>
                <a:hlinkClick r:id="rId8"/>
              </a:rPr>
              <a:t>http://docfish.ru/documents/zagadka-zima-mesyac-dekabr-yanvar-fevral-deti-otvet-kid-riddle-december-january-february</a:t>
            </a:r>
            <a:r>
              <a:rPr lang="ru-RU" sz="900" dirty="0" smtClean="0">
                <a:latin typeface="Georgia" pitchFamily="18" charset="0"/>
              </a:rPr>
              <a:t>  загадка про февраль</a:t>
            </a:r>
            <a:endParaRPr lang="en-US" sz="900" dirty="0" smtClean="0">
              <a:latin typeface="Georgia" pitchFamily="18" charset="0"/>
            </a:endParaRPr>
          </a:p>
          <a:p>
            <a:r>
              <a:rPr lang="ru-RU" sz="900" dirty="0" smtClean="0">
                <a:latin typeface="Georgia" pitchFamily="18" charset="0"/>
                <a:hlinkClick r:id="rId9"/>
              </a:rPr>
              <a:t>http://ourflowers.ucoz.ru/_si/0/67670.jpg</a:t>
            </a:r>
            <a:r>
              <a:rPr lang="ru-RU" sz="900" dirty="0" smtClean="0">
                <a:latin typeface="Georgia" pitchFamily="18" charset="0"/>
              </a:rPr>
              <a:t> - февраль</a:t>
            </a:r>
            <a:endParaRPr lang="ru-RU" sz="900" dirty="0" smtClean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900" dirty="0" smtClean="0">
                <a:latin typeface="Georgia" pitchFamily="18" charset="0"/>
                <a:hlinkClick r:id="rId10"/>
              </a:rPr>
              <a:t>http://www.26info.ru/pictures/02170736276806.jpg</a:t>
            </a:r>
            <a:r>
              <a:rPr lang="ru-RU" sz="900" dirty="0" smtClean="0">
                <a:latin typeface="Georgia" pitchFamily="18" charset="0"/>
              </a:rPr>
              <a:t> - фон</a:t>
            </a:r>
          </a:p>
          <a:p>
            <a:r>
              <a:rPr lang="ru-RU" sz="900" dirty="0" smtClean="0">
                <a:latin typeface="Georgia" pitchFamily="18" charset="0"/>
                <a:hlinkClick r:id="rId11"/>
              </a:rPr>
              <a:t>http://zastavki-oboi.ru/thumbs/bolshoe_kuchevoe_oblako-4783.jpg</a:t>
            </a:r>
            <a:r>
              <a:rPr lang="ru-RU" sz="900" dirty="0" smtClean="0">
                <a:latin typeface="Georgia" pitchFamily="18" charset="0"/>
              </a:rPr>
              <a:t> - облако</a:t>
            </a:r>
          </a:p>
          <a:p>
            <a:r>
              <a:rPr lang="ru-RU" sz="900" dirty="0" smtClean="0">
                <a:latin typeface="Georgia" pitchFamily="18" charset="0"/>
                <a:hlinkClick r:id="rId12"/>
              </a:rPr>
              <a:t>http://www.ljplus.ru/img4/s/k/skvoznik/cei_uilpata_8.jpg</a:t>
            </a:r>
            <a:r>
              <a:rPr lang="ru-RU" sz="900" dirty="0" smtClean="0">
                <a:latin typeface="Georgia" pitchFamily="18" charset="0"/>
              </a:rPr>
              <a:t> - облака</a:t>
            </a:r>
          </a:p>
          <a:p>
            <a:r>
              <a:rPr lang="ru-RU" sz="900" dirty="0" smtClean="0">
                <a:latin typeface="Georgia" pitchFamily="18" charset="0"/>
                <a:hlinkClick r:id="rId13"/>
              </a:rPr>
              <a:t>http://a0.1nsk.ru/3/94b85b619e.JPG</a:t>
            </a:r>
            <a:r>
              <a:rPr lang="ru-RU" sz="900" dirty="0" smtClean="0">
                <a:latin typeface="Georgia" pitchFamily="18" charset="0"/>
              </a:rPr>
              <a:t> - облака</a:t>
            </a:r>
          </a:p>
          <a:p>
            <a:r>
              <a:rPr lang="ru-RU" sz="900" dirty="0" smtClean="0">
                <a:latin typeface="Georgia" pitchFamily="18" charset="0"/>
                <a:hlinkClick r:id="rId14"/>
              </a:rPr>
              <a:t>http://lookpage.newmail.ru/bortzhurnal/oblaka/fotoclouds.jpg</a:t>
            </a:r>
            <a:r>
              <a:rPr lang="ru-RU" sz="900" dirty="0" smtClean="0">
                <a:latin typeface="Georgia" pitchFamily="18" charset="0"/>
              </a:rPr>
              <a:t> - облака</a:t>
            </a:r>
          </a:p>
          <a:p>
            <a:r>
              <a:rPr lang="ru-RU" sz="900" dirty="0" smtClean="0">
                <a:latin typeface="Georgia" pitchFamily="18" charset="0"/>
                <a:hlinkClick r:id="rId15"/>
              </a:rPr>
              <a:t>http://www.crimea-imp.ru/dsc00974-1.jpg</a:t>
            </a:r>
            <a:r>
              <a:rPr lang="ru-RU" sz="900" dirty="0" smtClean="0">
                <a:latin typeface="Georgia" pitchFamily="18" charset="0"/>
              </a:rPr>
              <a:t> - облака</a:t>
            </a:r>
          </a:p>
          <a:p>
            <a:r>
              <a:rPr lang="ru-RU" sz="900" dirty="0" smtClean="0">
                <a:latin typeface="Georgia" pitchFamily="18" charset="0"/>
                <a:hlinkClick r:id="rId16"/>
              </a:rPr>
              <a:t>http://img.liveinternet.ru/images/attach/2/6958/6958747_1352908.jpg</a:t>
            </a:r>
            <a:r>
              <a:rPr lang="ru-RU" sz="900" dirty="0" smtClean="0">
                <a:latin typeface="Georgia" pitchFamily="18" charset="0"/>
              </a:rPr>
              <a:t> - зима</a:t>
            </a:r>
          </a:p>
          <a:p>
            <a:r>
              <a:rPr lang="ru-RU" sz="900" dirty="0" smtClean="0">
                <a:latin typeface="Georgia" pitchFamily="18" charset="0"/>
                <a:hlinkClick r:id="rId17"/>
              </a:rPr>
              <a:t>http://books.km.ua/content/view/641/28/</a:t>
            </a:r>
            <a:r>
              <a:rPr lang="ru-RU" sz="900" dirty="0" smtClean="0">
                <a:latin typeface="Georgia" pitchFamily="18" charset="0"/>
              </a:rPr>
              <a:t> - </a:t>
            </a:r>
            <a:r>
              <a:rPr lang="ru-RU" sz="900" dirty="0" err="1" smtClean="0">
                <a:latin typeface="Georgia" pitchFamily="18" charset="0"/>
              </a:rPr>
              <a:t>аудиоэнциклопедия</a:t>
            </a:r>
            <a:r>
              <a:rPr lang="ru-RU" sz="900" dirty="0" smtClean="0">
                <a:latin typeface="Georgia" pitchFamily="18" charset="0"/>
              </a:rPr>
              <a:t> Календарь природы (февраль)</a:t>
            </a:r>
            <a:r>
              <a:rPr lang="ru-RU" sz="900" u="sng" dirty="0" smtClean="0">
                <a:latin typeface="Georgia" pitchFamily="18" charset="0"/>
                <a:hlinkClick r:id="rId18"/>
              </a:rPr>
              <a:t> </a:t>
            </a:r>
          </a:p>
          <a:p>
            <a:r>
              <a:rPr lang="ru-RU" sz="900" u="sng" dirty="0" smtClean="0">
                <a:latin typeface="Georgia" pitchFamily="18" charset="0"/>
                <a:hlinkClick r:id="rId18"/>
              </a:rPr>
              <a:t>http://bolgarias.ru/wp-content/uploads/2009/06/soroka.jpg</a:t>
            </a:r>
            <a:r>
              <a:rPr lang="ru-RU" sz="900" dirty="0" smtClean="0">
                <a:latin typeface="Georgia" pitchFamily="18" charset="0"/>
              </a:rPr>
              <a:t>  сорока</a:t>
            </a:r>
          </a:p>
          <a:p>
            <a:r>
              <a:rPr lang="en-US" sz="900" u="sng" dirty="0" smtClean="0">
                <a:latin typeface="Georgia" pitchFamily="18" charset="0"/>
                <a:hlinkClick r:id="rId19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19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9"/>
              </a:rPr>
              <a:t>cs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9"/>
              </a:rPr>
              <a:t>washington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19"/>
              </a:rPr>
              <a:t>edu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19"/>
              </a:rPr>
              <a:t>education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19"/>
              </a:rPr>
              <a:t>courses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19"/>
              </a:rPr>
              <a:t>cse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459/03</a:t>
            </a:r>
            <a:r>
              <a:rPr lang="en-US" sz="900" u="sng" dirty="0" err="1" smtClean="0">
                <a:latin typeface="Georgia" pitchFamily="18" charset="0"/>
                <a:hlinkClick r:id="rId19"/>
              </a:rPr>
              <a:t>wi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19"/>
              </a:rPr>
              <a:t>images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19"/>
              </a:rPr>
              <a:t>character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19"/>
              </a:rPr>
              <a:t>Crows</a:t>
            </a:r>
            <a:r>
              <a:rPr lang="ru-RU" sz="900" u="sng" dirty="0" smtClean="0">
                <a:latin typeface="Georgia" pitchFamily="18" charset="0"/>
                <a:hlinkClick r:id="rId19"/>
              </a:rPr>
              <a:t>/45.</a:t>
            </a:r>
            <a:r>
              <a:rPr lang="en-US" sz="900" u="sng" dirty="0" smtClean="0">
                <a:latin typeface="Georgia" pitchFamily="18" charset="0"/>
                <a:hlinkClick r:id="rId19"/>
              </a:rPr>
              <a:t>jpg</a:t>
            </a:r>
            <a:r>
              <a:rPr lang="ru-RU" sz="900" dirty="0" smtClean="0">
                <a:latin typeface="Georgia" pitchFamily="18" charset="0"/>
              </a:rPr>
              <a:t> ворона</a:t>
            </a:r>
          </a:p>
          <a:p>
            <a:r>
              <a:rPr lang="ru-RU" sz="900" u="sng" dirty="0" smtClean="0">
                <a:latin typeface="Georgia" pitchFamily="18" charset="0"/>
                <a:hlinkClick r:id="rId20"/>
              </a:rPr>
              <a:t>http://img1.liveinternet.ru/images/attach/c/5/87/575/87575945_4278666_slide0022_image021.jpg</a:t>
            </a:r>
            <a:r>
              <a:rPr lang="ru-RU" sz="900" dirty="0" smtClean="0">
                <a:latin typeface="Georgia" pitchFamily="18" charset="0"/>
              </a:rPr>
              <a:t> дятел</a:t>
            </a:r>
          </a:p>
          <a:p>
            <a:r>
              <a:rPr lang="ru-RU" sz="900" u="sng" dirty="0" smtClean="0">
                <a:latin typeface="Georgia" pitchFamily="18" charset="0"/>
                <a:hlinkClick r:id="rId21"/>
              </a:rPr>
              <a:t>http://www.stihi.ru/pics/2011/08/05/1200.jpg</a:t>
            </a:r>
            <a:r>
              <a:rPr lang="ru-RU" sz="900" dirty="0" smtClean="0">
                <a:latin typeface="Georgia" pitchFamily="18" charset="0"/>
              </a:rPr>
              <a:t> синица</a:t>
            </a:r>
          </a:p>
          <a:p>
            <a:r>
              <a:rPr lang="ru-RU" sz="900" u="sng" dirty="0" smtClean="0">
                <a:latin typeface="Georgia" pitchFamily="18" charset="0"/>
                <a:hlinkClick r:id="rId22"/>
              </a:rPr>
              <a:t>http://www.xrest.ru/images/collection/00696/068/original.jpg</a:t>
            </a:r>
            <a:r>
              <a:rPr lang="ru-RU" sz="900" dirty="0" smtClean="0">
                <a:latin typeface="Georgia" pitchFamily="18" charset="0"/>
              </a:rPr>
              <a:t> снегирь</a:t>
            </a:r>
            <a:r>
              <a:rPr lang="en-US" sz="900" u="sng" dirty="0" smtClean="0">
                <a:latin typeface="Georgia" pitchFamily="18" charset="0"/>
                <a:hlinkClick r:id="rId23"/>
              </a:rPr>
              <a:t> </a:t>
            </a:r>
          </a:p>
          <a:p>
            <a:r>
              <a:rPr lang="en-US" sz="900" u="sng" dirty="0" smtClean="0">
                <a:latin typeface="Georgia" pitchFamily="18" charset="0"/>
                <a:hlinkClick r:id="rId23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23"/>
              </a:rPr>
              <a:t>img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0.</a:t>
            </a:r>
            <a:r>
              <a:rPr lang="en-US" sz="900" u="sng" dirty="0" err="1" smtClean="0">
                <a:latin typeface="Georgia" pitchFamily="18" charset="0"/>
                <a:hlinkClick r:id="rId23"/>
              </a:rPr>
              <a:t>liveinternet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3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3"/>
              </a:rPr>
              <a:t>images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3"/>
              </a:rPr>
              <a:t>attach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3"/>
              </a:rPr>
              <a:t>b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/0/552/552805_</a:t>
            </a:r>
            <a:r>
              <a:rPr lang="en-US" sz="900" u="sng" dirty="0" err="1" smtClean="0">
                <a:latin typeface="Georgia" pitchFamily="18" charset="0"/>
                <a:hlinkClick r:id="rId23"/>
              </a:rPr>
              <a:t>Bild</a:t>
            </a:r>
            <a:r>
              <a:rPr lang="ru-RU" sz="900" u="sng" dirty="0" smtClean="0">
                <a:latin typeface="Georgia" pitchFamily="18" charset="0"/>
                <a:hlinkClick r:id="rId23"/>
              </a:rPr>
              <a:t>_004.</a:t>
            </a:r>
            <a:r>
              <a:rPr lang="en-US" sz="900" u="sng" dirty="0" smtClean="0">
                <a:latin typeface="Georgia" pitchFamily="18" charset="0"/>
                <a:hlinkClick r:id="rId23"/>
              </a:rPr>
              <a:t>jpg</a:t>
            </a:r>
            <a:r>
              <a:rPr lang="ru-RU" sz="900" dirty="0" smtClean="0">
                <a:latin typeface="Georgia" pitchFamily="18" charset="0"/>
              </a:rPr>
              <a:t> ели</a:t>
            </a:r>
          </a:p>
          <a:p>
            <a:r>
              <a:rPr lang="en-US" sz="900" u="sng" dirty="0" smtClean="0">
                <a:latin typeface="Georgia" pitchFamily="18" charset="0"/>
                <a:hlinkClick r:id="rId24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24"/>
              </a:rPr>
              <a:t>img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1.</a:t>
            </a:r>
            <a:r>
              <a:rPr lang="en-US" sz="900" u="sng" dirty="0" err="1" smtClean="0">
                <a:latin typeface="Georgia" pitchFamily="18" charset="0"/>
                <a:hlinkClick r:id="rId24"/>
              </a:rPr>
              <a:t>liveinternet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4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4"/>
              </a:rPr>
              <a:t>images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4"/>
              </a:rPr>
              <a:t>attach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4"/>
              </a:rPr>
              <a:t>c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/0/39/20/39020343_</a:t>
            </a:r>
            <a:r>
              <a:rPr lang="en-US" sz="900" u="sng" dirty="0" err="1" smtClean="0">
                <a:latin typeface="Georgia" pitchFamily="18" charset="0"/>
                <a:hlinkClick r:id="rId24"/>
              </a:rPr>
              <a:t>snieg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_8</a:t>
            </a:r>
            <a:r>
              <a:rPr lang="en-US" sz="900" u="sng" dirty="0" smtClean="0">
                <a:latin typeface="Georgia" pitchFamily="18" charset="0"/>
                <a:hlinkClick r:id="rId24"/>
              </a:rPr>
              <a:t>m</a:t>
            </a:r>
            <a:r>
              <a:rPr lang="ru-RU" sz="900" u="sng" dirty="0" smtClean="0">
                <a:latin typeface="Georgia" pitchFamily="18" charset="0"/>
                <a:hlinkClick r:id="rId24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24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 февраль</a:t>
            </a:r>
          </a:p>
          <a:p>
            <a:r>
              <a:rPr lang="en-US" sz="900" u="sng" dirty="0" smtClean="0">
                <a:latin typeface="Georgia" pitchFamily="18" charset="0"/>
                <a:hlinkClick r:id="rId25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25"/>
              </a:rPr>
              <a:t>img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-</a:t>
            </a:r>
            <a:r>
              <a:rPr lang="en-US" sz="900" u="sng" dirty="0" err="1" smtClean="0">
                <a:latin typeface="Georgia" pitchFamily="18" charset="0"/>
                <a:hlinkClick r:id="rId25"/>
              </a:rPr>
              <a:t>fotki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5"/>
              </a:rPr>
              <a:t>yandex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5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5"/>
              </a:rPr>
              <a:t>get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/5411/124075818.23/0_6</a:t>
            </a:r>
            <a:r>
              <a:rPr lang="en-US" sz="900" u="sng" dirty="0" smtClean="0">
                <a:latin typeface="Georgia" pitchFamily="18" charset="0"/>
                <a:hlinkClick r:id="rId25"/>
              </a:rPr>
              <a:t>be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37_</a:t>
            </a:r>
            <a:r>
              <a:rPr lang="en-US" sz="900" u="sng" dirty="0" err="1" smtClean="0">
                <a:latin typeface="Georgia" pitchFamily="18" charset="0"/>
                <a:hlinkClick r:id="rId25"/>
              </a:rPr>
              <a:t>fde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7</a:t>
            </a:r>
            <a:r>
              <a:rPr lang="en-US" sz="900" u="sng" dirty="0" smtClean="0">
                <a:latin typeface="Georgia" pitchFamily="18" charset="0"/>
                <a:hlinkClick r:id="rId25"/>
              </a:rPr>
              <a:t>be</a:t>
            </a:r>
            <a:r>
              <a:rPr lang="ru-RU" sz="900" u="sng" dirty="0" smtClean="0">
                <a:latin typeface="Georgia" pitchFamily="18" charset="0"/>
                <a:hlinkClick r:id="rId25"/>
              </a:rPr>
              <a:t>52_</a:t>
            </a:r>
            <a:r>
              <a:rPr lang="en-US" sz="900" u="sng" dirty="0" smtClean="0">
                <a:latin typeface="Georgia" pitchFamily="18" charset="0"/>
                <a:hlinkClick r:id="rId25"/>
              </a:rPr>
              <a:t>XL</a:t>
            </a:r>
            <a:r>
              <a:rPr lang="ru-RU" sz="900" dirty="0" smtClean="0">
                <a:latin typeface="Georgia" pitchFamily="18" charset="0"/>
              </a:rPr>
              <a:t>  метель</a:t>
            </a:r>
          </a:p>
          <a:p>
            <a:r>
              <a:rPr lang="en-US" sz="900" u="sng" dirty="0" smtClean="0">
                <a:latin typeface="Georgia" pitchFamily="18" charset="0"/>
                <a:hlinkClick r:id="rId26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26"/>
              </a:rPr>
              <a:t>img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-</a:t>
            </a:r>
            <a:r>
              <a:rPr lang="en-US" sz="900" u="sng" dirty="0" err="1" smtClean="0">
                <a:latin typeface="Georgia" pitchFamily="18" charset="0"/>
                <a:hlinkClick r:id="rId26"/>
              </a:rPr>
              <a:t>fotki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6"/>
              </a:rPr>
              <a:t>yandex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6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6"/>
              </a:rPr>
              <a:t>get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/5606/76248120.3/0_5</a:t>
            </a:r>
            <a:r>
              <a:rPr lang="en-US" sz="900" u="sng" dirty="0" smtClean="0">
                <a:latin typeface="Georgia" pitchFamily="18" charset="0"/>
                <a:hlinkClick r:id="rId26"/>
              </a:rPr>
              <a:t>b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01</a:t>
            </a:r>
            <a:r>
              <a:rPr lang="en-US" sz="900" u="sng" dirty="0" smtClean="0">
                <a:latin typeface="Georgia" pitchFamily="18" charset="0"/>
                <a:hlinkClick r:id="rId26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_62</a:t>
            </a:r>
            <a:r>
              <a:rPr lang="en-US" sz="900" u="sng" dirty="0" smtClean="0">
                <a:latin typeface="Georgia" pitchFamily="18" charset="0"/>
                <a:hlinkClick r:id="rId26"/>
              </a:rPr>
              <a:t>d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825</a:t>
            </a:r>
            <a:r>
              <a:rPr lang="en-US" sz="900" u="sng" dirty="0" smtClean="0">
                <a:latin typeface="Georgia" pitchFamily="18" charset="0"/>
                <a:hlinkClick r:id="rId26"/>
              </a:rPr>
              <a:t>a</a:t>
            </a:r>
            <a:r>
              <a:rPr lang="ru-RU" sz="900" u="sng" dirty="0" smtClean="0">
                <a:latin typeface="Georgia" pitchFamily="18" charset="0"/>
                <a:hlinkClick r:id="rId26"/>
              </a:rPr>
              <a:t>4_</a:t>
            </a:r>
            <a:r>
              <a:rPr lang="en-US" sz="900" u="sng" dirty="0" smtClean="0">
                <a:latin typeface="Georgia" pitchFamily="18" charset="0"/>
                <a:hlinkClick r:id="rId26"/>
              </a:rPr>
              <a:t>XL</a:t>
            </a:r>
            <a:r>
              <a:rPr lang="ru-RU" sz="900" dirty="0" smtClean="0">
                <a:latin typeface="Georgia" pitchFamily="18" charset="0"/>
              </a:rPr>
              <a:t>   позёмка</a:t>
            </a:r>
          </a:p>
          <a:p>
            <a:r>
              <a:rPr lang="en-US" sz="900" u="sng" dirty="0" smtClean="0">
                <a:latin typeface="Georgia" pitchFamily="18" charset="0"/>
                <a:hlinkClick r:id="rId27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27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27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27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7"/>
              </a:rPr>
              <a:t>stihi</a:t>
            </a:r>
            <a:r>
              <a:rPr lang="ru-RU" sz="900" u="sng" dirty="0" smtClean="0">
                <a:latin typeface="Georgia" pitchFamily="18" charset="0"/>
                <a:hlinkClick r:id="rId27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7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27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27"/>
              </a:rPr>
              <a:t>pics</a:t>
            </a:r>
            <a:r>
              <a:rPr lang="ru-RU" sz="900" u="sng" dirty="0" smtClean="0">
                <a:latin typeface="Georgia" pitchFamily="18" charset="0"/>
                <a:hlinkClick r:id="rId27"/>
              </a:rPr>
              <a:t>/2011/01/05/1093.</a:t>
            </a:r>
            <a:r>
              <a:rPr lang="en-US" sz="900" u="sng" dirty="0" smtClean="0">
                <a:latin typeface="Georgia" pitchFamily="18" charset="0"/>
                <a:hlinkClick r:id="rId27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  вьюга</a:t>
            </a:r>
          </a:p>
          <a:p>
            <a:r>
              <a:rPr lang="en-US" sz="900" u="sng" dirty="0" smtClean="0">
                <a:latin typeface="Georgia" pitchFamily="18" charset="0"/>
                <a:hlinkClick r:id="rId28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28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28"/>
              </a:rPr>
              <a:t>derevnyaonline</a:t>
            </a:r>
            <a:r>
              <a:rPr lang="ru-RU" sz="900" u="sng" dirty="0" smtClean="0">
                <a:latin typeface="Georgia" pitchFamily="18" charset="0"/>
                <a:hlinkClick r:id="rId28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8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28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8"/>
              </a:rPr>
              <a:t>upload</a:t>
            </a:r>
            <a:r>
              <a:rPr lang="ru-RU" sz="900" u="sng" dirty="0" smtClean="0">
                <a:latin typeface="Georgia" pitchFamily="18" charset="0"/>
                <a:hlinkClick r:id="rId28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8"/>
              </a:rPr>
              <a:t>gallery</a:t>
            </a:r>
            <a:r>
              <a:rPr lang="ru-RU" sz="900" u="sng" dirty="0" smtClean="0">
                <a:latin typeface="Georgia" pitchFamily="18" charset="0"/>
                <a:hlinkClick r:id="rId28"/>
              </a:rPr>
              <a:t>/301/67/</a:t>
            </a:r>
            <a:r>
              <a:rPr lang="en-US" sz="900" u="sng" dirty="0" smtClean="0">
                <a:latin typeface="Georgia" pitchFamily="18" charset="0"/>
                <a:hlinkClick r:id="rId28"/>
              </a:rPr>
              <a:t>n</a:t>
            </a:r>
            <a:r>
              <a:rPr lang="ru-RU" sz="900" u="sng" dirty="0" smtClean="0">
                <a:latin typeface="Georgia" pitchFamily="18" charset="0"/>
                <a:hlinkClick r:id="rId28"/>
              </a:rPr>
              <a:t>_76129727337147.</a:t>
            </a:r>
            <a:r>
              <a:rPr lang="en-US" sz="900" u="sng" dirty="0" smtClean="0">
                <a:latin typeface="Georgia" pitchFamily="18" charset="0"/>
                <a:hlinkClick r:id="rId28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вьюга</a:t>
            </a:r>
          </a:p>
          <a:p>
            <a:r>
              <a:rPr lang="en-US" sz="900" u="sng" dirty="0" smtClean="0">
                <a:latin typeface="Georgia" pitchFamily="18" charset="0"/>
                <a:hlinkClick r:id="rId29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29"/>
              </a:rPr>
              <a:t>img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1.</a:t>
            </a:r>
            <a:r>
              <a:rPr lang="en-US" sz="900" u="sng" dirty="0" err="1" smtClean="0">
                <a:latin typeface="Georgia" pitchFamily="18" charset="0"/>
                <a:hlinkClick r:id="rId29"/>
              </a:rPr>
              <a:t>liveinternet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29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9"/>
              </a:rPr>
              <a:t>images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29"/>
              </a:rPr>
              <a:t>foto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29"/>
              </a:rPr>
              <a:t>b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/3/</a:t>
            </a:r>
            <a:r>
              <a:rPr lang="en-US" sz="900" u="sng" dirty="0" smtClean="0">
                <a:latin typeface="Georgia" pitchFamily="18" charset="0"/>
                <a:hlinkClick r:id="rId29"/>
              </a:rPr>
              <a:t>apps</a:t>
            </a:r>
            <a:r>
              <a:rPr lang="ru-RU" sz="900" u="sng" dirty="0" smtClean="0">
                <a:latin typeface="Georgia" pitchFamily="18" charset="0"/>
                <a:hlinkClick r:id="rId29"/>
              </a:rPr>
              <a:t>/0/904/904605_21.</a:t>
            </a:r>
            <a:r>
              <a:rPr lang="en-US" sz="900" u="sng" dirty="0" smtClean="0">
                <a:latin typeface="Georgia" pitchFamily="18" charset="0"/>
                <a:hlinkClick r:id="rId29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 лес</a:t>
            </a:r>
          </a:p>
          <a:p>
            <a:r>
              <a:rPr lang="en-US" sz="900" u="sng" dirty="0" smtClean="0">
                <a:latin typeface="Georgia" pitchFamily="18" charset="0"/>
                <a:hlinkClick r:id="rId30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30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30"/>
              </a:rPr>
              <a:t>mega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-</a:t>
            </a:r>
            <a:r>
              <a:rPr lang="en-US" sz="900" u="sng" dirty="0" err="1" smtClean="0">
                <a:latin typeface="Georgia" pitchFamily="18" charset="0"/>
                <a:hlinkClick r:id="rId30"/>
              </a:rPr>
              <a:t>tapety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30"/>
              </a:rPr>
              <a:t>info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30"/>
              </a:rPr>
              <a:t>resize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30"/>
              </a:rPr>
              <a:t>krajobrazy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-</a:t>
            </a:r>
            <a:r>
              <a:rPr lang="en-US" sz="900" u="sng" dirty="0" smtClean="0">
                <a:latin typeface="Georgia" pitchFamily="18" charset="0"/>
                <a:hlinkClick r:id="rId30"/>
              </a:rPr>
              <a:t>gory</a:t>
            </a:r>
            <a:r>
              <a:rPr lang="ru-RU" sz="900" u="sng" dirty="0" smtClean="0">
                <a:latin typeface="Georgia" pitchFamily="18" charset="0"/>
                <a:hlinkClick r:id="rId30"/>
              </a:rPr>
              <a:t>-1280-720-5358.</a:t>
            </a:r>
            <a:r>
              <a:rPr lang="en-US" sz="900" u="sng" dirty="0" smtClean="0">
                <a:latin typeface="Georgia" pitchFamily="18" charset="0"/>
                <a:hlinkClick r:id="rId30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 ели</a:t>
            </a:r>
          </a:p>
          <a:p>
            <a:r>
              <a:rPr lang="en-US" sz="900" u="sng" dirty="0" smtClean="0">
                <a:latin typeface="Georgia" pitchFamily="18" charset="0"/>
                <a:hlinkClick r:id="rId31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31"/>
              </a:rPr>
              <a:t>i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31"/>
              </a:rPr>
              <a:t>i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31"/>
              </a:rPr>
              <a:t>ua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31"/>
              </a:rPr>
              <a:t>photo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31"/>
              </a:rPr>
              <a:t>images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31"/>
              </a:rPr>
              <a:t>pic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/1/1/4123911_</a:t>
            </a:r>
            <a:r>
              <a:rPr lang="en-US" sz="900" u="sng" dirty="0" smtClean="0">
                <a:latin typeface="Georgia" pitchFamily="18" charset="0"/>
                <a:hlinkClick r:id="rId31"/>
              </a:rPr>
              <a:t>b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64</a:t>
            </a:r>
            <a:r>
              <a:rPr lang="en-US" sz="900" u="sng" dirty="0" smtClean="0">
                <a:latin typeface="Georgia" pitchFamily="18" charset="0"/>
                <a:hlinkClick r:id="rId31"/>
              </a:rPr>
              <a:t>a</a:t>
            </a:r>
            <a:r>
              <a:rPr lang="ru-RU" sz="900" u="sng" dirty="0" smtClean="0">
                <a:latin typeface="Georgia" pitchFamily="18" charset="0"/>
                <a:hlinkClick r:id="rId31"/>
              </a:rPr>
              <a:t>777.</a:t>
            </a:r>
            <a:r>
              <a:rPr lang="en-US" sz="900" u="sng" dirty="0" smtClean="0">
                <a:latin typeface="Georgia" pitchFamily="18" charset="0"/>
                <a:hlinkClick r:id="rId31"/>
              </a:rPr>
              <a:t>jpg</a:t>
            </a:r>
            <a:r>
              <a:rPr lang="ru-RU" sz="900" dirty="0" smtClean="0">
                <a:latin typeface="Georgia" pitchFamily="18" charset="0"/>
              </a:rPr>
              <a:t>  небо</a:t>
            </a:r>
          </a:p>
          <a:p>
            <a:r>
              <a:rPr lang="en-US" sz="900" u="sng" dirty="0" smtClean="0">
                <a:latin typeface="Georgia" pitchFamily="18" charset="0"/>
                <a:hlinkClick r:id="rId32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32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32"/>
              </a:rPr>
              <a:t>wallpaper</a:t>
            </a:r>
            <a:r>
              <a:rPr lang="ru-RU" sz="900" u="sng" dirty="0" smtClean="0">
                <a:latin typeface="Georgia" pitchFamily="18" charset="0"/>
                <a:hlinkClick r:id="rId32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32"/>
              </a:rPr>
              <a:t>badfon</a:t>
            </a:r>
            <a:r>
              <a:rPr lang="ru-RU" sz="900" u="sng" dirty="0" smtClean="0">
                <a:latin typeface="Georgia" pitchFamily="18" charset="0"/>
                <a:hlinkClick r:id="rId32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32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32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32"/>
              </a:rPr>
              <a:t>image</a:t>
            </a:r>
            <a:r>
              <a:rPr lang="ru-RU" sz="900" u="sng" dirty="0" smtClean="0">
                <a:latin typeface="Georgia" pitchFamily="18" charset="0"/>
                <a:hlinkClick r:id="rId32"/>
              </a:rPr>
              <a:t>/8522-1280</a:t>
            </a:r>
            <a:r>
              <a:rPr lang="en-US" sz="900" u="sng" dirty="0" smtClean="0">
                <a:latin typeface="Georgia" pitchFamily="18" charset="0"/>
                <a:hlinkClick r:id="rId32"/>
              </a:rPr>
              <a:t>x</a:t>
            </a:r>
            <a:r>
              <a:rPr lang="ru-RU" sz="900" u="sng" dirty="0" smtClean="0">
                <a:latin typeface="Georgia" pitchFamily="18" charset="0"/>
                <a:hlinkClick r:id="rId32"/>
              </a:rPr>
              <a:t>800.</a:t>
            </a:r>
            <a:r>
              <a:rPr lang="en-US" sz="900" u="sng" dirty="0" smtClean="0">
                <a:latin typeface="Georgia" pitchFamily="18" charset="0"/>
                <a:hlinkClick r:id="rId32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 сугробы </a:t>
            </a:r>
          </a:p>
          <a:p>
            <a:r>
              <a:rPr lang="en-US" sz="900" u="sng" dirty="0" smtClean="0">
                <a:latin typeface="Georgia" pitchFamily="18" charset="0"/>
                <a:hlinkClick r:id="rId33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33"/>
              </a:rPr>
              <a:t>://</a:t>
            </a:r>
            <a:r>
              <a:rPr lang="en-US" sz="900" u="sng" dirty="0" err="1" smtClean="0">
                <a:latin typeface="Georgia" pitchFamily="18" charset="0"/>
                <a:hlinkClick r:id="rId33"/>
              </a:rPr>
              <a:t>climatgate</a:t>
            </a:r>
            <a:r>
              <a:rPr lang="ru-RU" sz="900" u="sng" dirty="0" smtClean="0">
                <a:latin typeface="Georgia" pitchFamily="18" charset="0"/>
                <a:hlinkClick r:id="rId33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33"/>
              </a:rPr>
              <a:t>files</a:t>
            </a:r>
            <a:r>
              <a:rPr lang="ru-RU" sz="900" u="sng" dirty="0" smtClean="0">
                <a:latin typeface="Georgia" pitchFamily="18" charset="0"/>
                <a:hlinkClick r:id="rId33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33"/>
              </a:rPr>
              <a:t>wordpress</a:t>
            </a:r>
            <a:r>
              <a:rPr lang="ru-RU" sz="900" u="sng" dirty="0" smtClean="0">
                <a:latin typeface="Georgia" pitchFamily="18" charset="0"/>
                <a:hlinkClick r:id="rId33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33"/>
              </a:rPr>
              <a:t>com</a:t>
            </a:r>
            <a:r>
              <a:rPr lang="ru-RU" sz="900" u="sng" dirty="0" smtClean="0">
                <a:latin typeface="Georgia" pitchFamily="18" charset="0"/>
                <a:hlinkClick r:id="rId33"/>
              </a:rPr>
              <a:t>/2011/09/1198.</a:t>
            </a:r>
            <a:r>
              <a:rPr lang="en-US" sz="900" u="sng" dirty="0" smtClean="0">
                <a:latin typeface="Georgia" pitchFamily="18" charset="0"/>
                <a:hlinkClick r:id="rId33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лес  </a:t>
            </a:r>
          </a:p>
          <a:p>
            <a:r>
              <a:rPr lang="en-US" sz="900" u="sng" dirty="0" smtClean="0">
                <a:latin typeface="Georgia" pitchFamily="18" charset="0"/>
                <a:hlinkClick r:id="rId34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34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34"/>
              </a:rPr>
              <a:t>www</a:t>
            </a:r>
            <a:r>
              <a:rPr lang="ru-RU" sz="900" u="sng" dirty="0" smtClean="0">
                <a:latin typeface="Georgia" pitchFamily="18" charset="0"/>
                <a:hlinkClick r:id="rId34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34"/>
              </a:rPr>
              <a:t>kornilova</a:t>
            </a:r>
            <a:r>
              <a:rPr lang="ru-RU" sz="900" u="sng" dirty="0" smtClean="0">
                <a:latin typeface="Georgia" pitchFamily="18" charset="0"/>
                <a:hlinkClick r:id="rId34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34"/>
              </a:rPr>
              <a:t>by</a:t>
            </a:r>
            <a:r>
              <a:rPr lang="ru-RU" sz="900" u="sng" dirty="0" smtClean="0">
                <a:latin typeface="Georgia" pitchFamily="18" charset="0"/>
                <a:hlinkClick r:id="rId34"/>
              </a:rPr>
              <a:t>/</a:t>
            </a:r>
            <a:r>
              <a:rPr lang="en-US" sz="900" u="sng" dirty="0" smtClean="0">
                <a:latin typeface="Georgia" pitchFamily="18" charset="0"/>
                <a:hlinkClick r:id="rId34"/>
              </a:rPr>
              <a:t>upload</a:t>
            </a:r>
            <a:r>
              <a:rPr lang="ru-RU" sz="900" u="sng" dirty="0" smtClean="0">
                <a:latin typeface="Georgia" pitchFamily="18" charset="0"/>
                <a:hlinkClick r:id="rId34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34"/>
              </a:rPr>
              <a:t>iblock</a:t>
            </a:r>
            <a:r>
              <a:rPr lang="ru-RU" sz="900" u="sng" dirty="0" smtClean="0">
                <a:latin typeface="Georgia" pitchFamily="18" charset="0"/>
                <a:hlinkClick r:id="rId34"/>
              </a:rPr>
              <a:t>/909/4975.</a:t>
            </a:r>
            <a:r>
              <a:rPr lang="en-US" sz="900" u="sng" dirty="0" smtClean="0">
                <a:latin typeface="Georgia" pitchFamily="18" charset="0"/>
                <a:hlinkClick r:id="rId34"/>
              </a:rPr>
              <a:t>jpg</a:t>
            </a:r>
            <a:r>
              <a:rPr lang="ru-RU" sz="900" dirty="0" smtClean="0">
                <a:latin typeface="Georgia" pitchFamily="18" charset="0"/>
              </a:rPr>
              <a:t>   улица</a:t>
            </a:r>
          </a:p>
          <a:p>
            <a:r>
              <a:rPr lang="en-US" sz="900" u="sng" dirty="0" smtClean="0">
                <a:latin typeface="Georgia" pitchFamily="18" charset="0"/>
                <a:hlinkClick r:id="rId35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://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mp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3</a:t>
            </a:r>
            <a:r>
              <a:rPr lang="en-US" sz="900" u="sng" dirty="0" err="1" smtClean="0">
                <a:latin typeface="Georgia" pitchFamily="18" charset="0"/>
                <a:hlinkClick r:id="rId35"/>
              </a:rPr>
              <a:t>ostrov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.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com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/?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string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=%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D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7%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0%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9%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EA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2%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F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1%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EA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8%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9%20%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F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4%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5%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2%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F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0%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0%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EB</a:t>
            </a:r>
            <a:r>
              <a:rPr lang="ru-RU" sz="900" u="sng" dirty="0" smtClean="0">
                <a:latin typeface="Georgia" pitchFamily="18" charset="0"/>
                <a:hlinkClick r:id="rId35"/>
              </a:rPr>
              <a:t>%</a:t>
            </a:r>
            <a:r>
              <a:rPr lang="en-US" sz="900" u="sng" dirty="0" smtClean="0">
                <a:latin typeface="Georgia" pitchFamily="18" charset="0"/>
                <a:hlinkClick r:id="rId35"/>
              </a:rPr>
              <a:t>FC</a:t>
            </a:r>
            <a:r>
              <a:rPr lang="ru-RU" sz="900" dirty="0" smtClean="0">
                <a:latin typeface="Georgia" pitchFamily="18" charset="0"/>
              </a:rPr>
              <a:t>     </a:t>
            </a:r>
            <a:r>
              <a:rPr lang="ru-RU" sz="900" dirty="0" err="1" smtClean="0">
                <a:latin typeface="Georgia" pitchFamily="18" charset="0"/>
              </a:rPr>
              <a:t>чайковский</a:t>
            </a:r>
            <a:r>
              <a:rPr lang="ru-RU" sz="900" dirty="0" smtClean="0">
                <a:latin typeface="Georgia" pitchFamily="18" charset="0"/>
              </a:rPr>
              <a:t> февраль</a:t>
            </a:r>
          </a:p>
          <a:p>
            <a:r>
              <a:rPr lang="en-US" sz="900" u="sng" dirty="0" smtClean="0">
                <a:latin typeface="Georgia" pitchFamily="18" charset="0"/>
                <a:hlinkClick r:id="rId36"/>
              </a:rPr>
              <a:t>http</a:t>
            </a:r>
            <a:r>
              <a:rPr lang="ru-RU" sz="900" u="sng" dirty="0" smtClean="0">
                <a:latin typeface="Georgia" pitchFamily="18" charset="0"/>
                <a:hlinkClick r:id="rId36"/>
              </a:rPr>
              <a:t>://4</a:t>
            </a:r>
            <a:r>
              <a:rPr lang="en-US" sz="900" u="sng" dirty="0" err="1" smtClean="0">
                <a:latin typeface="Georgia" pitchFamily="18" charset="0"/>
                <a:hlinkClick r:id="rId36"/>
              </a:rPr>
              <a:t>maf</a:t>
            </a:r>
            <a:r>
              <a:rPr lang="ru-RU" sz="900" u="sng" dirty="0" smtClean="0">
                <a:latin typeface="Georgia" pitchFamily="18" charset="0"/>
                <a:hlinkClick r:id="rId36"/>
              </a:rPr>
              <a:t>.</a:t>
            </a:r>
            <a:r>
              <a:rPr lang="en-US" sz="900" u="sng" dirty="0" err="1" smtClean="0">
                <a:latin typeface="Georgia" pitchFamily="18" charset="0"/>
                <a:hlinkClick r:id="rId36"/>
              </a:rPr>
              <a:t>ru</a:t>
            </a:r>
            <a:r>
              <a:rPr lang="ru-RU" sz="900" u="sng" dirty="0" smtClean="0">
                <a:latin typeface="Georgia" pitchFamily="18" charset="0"/>
                <a:hlinkClick r:id="rId36"/>
              </a:rPr>
              <a:t>/</a:t>
            </a:r>
            <a:r>
              <a:rPr lang="en-US" sz="900" u="sng" dirty="0" err="1" smtClean="0">
                <a:latin typeface="Georgia" pitchFamily="18" charset="0"/>
                <a:hlinkClick r:id="rId36"/>
              </a:rPr>
              <a:t>pisec</a:t>
            </a:r>
            <a:r>
              <a:rPr lang="ru-RU" sz="900" u="sng" dirty="0" smtClean="0">
                <a:latin typeface="Georgia" pitchFamily="18" charset="0"/>
                <a:hlinkClick r:id="rId36"/>
              </a:rPr>
              <a:t>/</a:t>
            </a:r>
            <a:r>
              <a:rPr lang="ru-RU" sz="900" dirty="0" smtClean="0">
                <a:latin typeface="Georgia" pitchFamily="18" charset="0"/>
              </a:rPr>
              <a:t>   блестящие буквы  </a:t>
            </a:r>
          </a:p>
          <a:p>
            <a:endParaRPr lang="ru-RU" sz="900" dirty="0" smtClean="0">
              <a:latin typeface="Georgia" pitchFamily="18" charset="0"/>
            </a:endParaRPr>
          </a:p>
          <a:p>
            <a:endParaRPr lang="ru-RU" sz="900" dirty="0" smtClean="0">
              <a:latin typeface="Georgia" pitchFamily="18" charset="0"/>
            </a:endParaRPr>
          </a:p>
          <a:p>
            <a:endParaRPr lang="ru-RU" sz="900" dirty="0" smtClean="0">
              <a:latin typeface="Georgia" pitchFamily="18" charset="0"/>
            </a:endParaRPr>
          </a:p>
          <a:p>
            <a:endParaRPr lang="ru-RU" sz="900" dirty="0" smtClean="0">
              <a:latin typeface="Georgia" pitchFamily="18" charset="0"/>
            </a:endParaRPr>
          </a:p>
          <a:p>
            <a:endParaRPr lang="ru-RU" sz="9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428604"/>
            <a:ext cx="835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Использованные ресурсы</a:t>
            </a:r>
            <a:endParaRPr lang="ru-RU" sz="1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784</Words>
  <Application>Microsoft Office PowerPoint</Application>
  <PresentationFormat>Экран (4:3)</PresentationFormat>
  <Paragraphs>140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2011-12-24T15:24:31Z</dcterms:created>
  <dcterms:modified xsi:type="dcterms:W3CDTF">2014-12-07T19:44:16Z</dcterms:modified>
</cp:coreProperties>
</file>